
<file path=[Content_Types].xml><?xml version="1.0" encoding="utf-8"?>
<Types xmlns="http://schemas.openxmlformats.org/package/2006/content-types">
  <Override PartName="/customXml/itemProps2.xml" ContentType="application/vnd.openxmlformats-officedocument.customXmlProperties+xml"/>
  <Override PartName="/customXml/itemProps3.xml" ContentType="application/vnd.openxmlformats-officedocument.customXmlPropertie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theme/themeOverride3.xml" ContentType="application/vnd.openxmlformats-officedocument.themeOverride+xml"/>
  <Override PartName="/ppt/theme/themeOverride4.xml" ContentType="application/vnd.openxmlformats-officedocument.themeOverr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tableStyles.xml" ContentType="application/vnd.openxmlformats-officedocument.presentationml.tableStyles+xml"/>
  <Override PartName="/docProps/custom.xml" ContentType="application/vnd.openxmlformats-officedocument.custom-properties+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98" r:id="rId5"/>
    <p:sldId id="300" r:id="rId6"/>
    <p:sldId id="301" r:id="rId7"/>
    <p:sldId id="30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025" autoAdjust="0"/>
    <p:restoredTop sz="94619" autoAdjust="0"/>
  </p:normalViewPr>
  <p:slideViewPr>
    <p:cSldViewPr snapToGrid="0">
      <p:cViewPr varScale="1">
        <p:scale>
          <a:sx n="116" d="100"/>
          <a:sy n="116" d="100"/>
        </p:scale>
        <p:origin x="-276" y="-114"/>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xmlns=""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xmlns="" id="{9925CCF1-92C0-4AF3-BFAF-4921631915AB}"/>
              </a:ext>
            </a:extLst>
          </p:cNvPr>
          <p:cNvSpPr>
            <a:spLocks noGrp="1"/>
          </p:cNvSpPr>
          <p:nvPr>
            <p:ph type="dt" sz="half" idx="10"/>
          </p:nvPr>
        </p:nvSpPr>
        <p:spPr/>
        <p:txBody>
          <a:bodyPr/>
          <a:lstStyle/>
          <a:p>
            <a:fld id="{9184DA70-C731-4C70-880D-CCD4705E623C}" type="datetime1">
              <a:rPr lang="en-US" smtClean="0"/>
              <a:pPr/>
              <a:t>10/11/2020</a:t>
            </a:fld>
            <a:endParaRPr lang="en-US" dirty="0"/>
          </a:p>
        </p:txBody>
      </p:sp>
      <p:sp>
        <p:nvSpPr>
          <p:cNvPr id="5" name="Footer Placeholder 4">
            <a:extLst>
              <a:ext uri="{FF2B5EF4-FFF2-40B4-BE49-F238E27FC236}">
                <a16:creationId xmlns:a16="http://schemas.microsoft.com/office/drawing/2014/main" xmlns=""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5FAEB271-5CC0-4759-BC6E-8BE53AB227C0}"/>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623437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xmlns="" id="{354D8B55-9EA8-4B81-8E84-9B93B0A27559}"/>
              </a:ext>
            </a:extLst>
          </p:cNvPr>
          <p:cNvSpPr>
            <a:spLocks noGrp="1"/>
          </p:cNvSpPr>
          <p:nvPr>
            <p:ph type="dt" sz="half" idx="10"/>
          </p:nvPr>
        </p:nvSpPr>
        <p:spPr/>
        <p:txBody>
          <a:bodyPr/>
          <a:lstStyle/>
          <a:p>
            <a:fld id="{4BE1D723-8F53-4F53-90B0-1982A396982E}" type="datetime1">
              <a:rPr lang="en-US" smtClean="0"/>
              <a:pPr/>
              <a:t>10/11/2020</a:t>
            </a:fld>
            <a:endParaRPr lang="en-US" dirty="0"/>
          </a:p>
        </p:txBody>
      </p:sp>
      <p:sp>
        <p:nvSpPr>
          <p:cNvPr id="8" name="Footer Placeholder 7">
            <a:extLst>
              <a:ext uri="{FF2B5EF4-FFF2-40B4-BE49-F238E27FC236}">
                <a16:creationId xmlns:a16="http://schemas.microsoft.com/office/drawing/2014/main" xmlns=""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C4AAB51D-4141-4682-9375-DAFD5FB9DD10}"/>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2540465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xmlns=""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xmlns="" id="{AAF2E137-EC28-48F8-9198-1F02539029B6}"/>
              </a:ext>
            </a:extLst>
          </p:cNvPr>
          <p:cNvSpPr>
            <a:spLocks noGrp="1"/>
          </p:cNvSpPr>
          <p:nvPr>
            <p:ph type="dt" sz="half" idx="10"/>
          </p:nvPr>
        </p:nvSpPr>
        <p:spPr/>
        <p:txBody>
          <a:bodyPr/>
          <a:lstStyle/>
          <a:p>
            <a:fld id="{97669AF7-7BEB-44E4-9852-375E34362B5B}" type="datetime1">
              <a:rPr lang="en-US" smtClean="0"/>
              <a:pPr/>
              <a:t>10/11/2020</a:t>
            </a:fld>
            <a:endParaRPr lang="en-US" dirty="0"/>
          </a:p>
        </p:txBody>
      </p:sp>
      <p:sp>
        <p:nvSpPr>
          <p:cNvPr id="8" name="Footer Placeholder 7">
            <a:extLst>
              <a:ext uri="{FF2B5EF4-FFF2-40B4-BE49-F238E27FC236}">
                <a16:creationId xmlns:a16="http://schemas.microsoft.com/office/drawing/2014/main" xmlns=""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xmlns="" id="{69C6AFF8-42B4-4D05-969B-9F5FB3355555}"/>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762783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xmlns="" id="{5782D47D-B0DC-4C40-BCC6-BBBA32584A38}"/>
              </a:ext>
            </a:extLst>
          </p:cNvPr>
          <p:cNvSpPr>
            <a:spLocks noGrp="1"/>
          </p:cNvSpPr>
          <p:nvPr>
            <p:ph type="dt" sz="half" idx="10"/>
          </p:nvPr>
        </p:nvSpPr>
        <p:spPr/>
        <p:txBody>
          <a:bodyPr/>
          <a:lstStyle/>
          <a:p>
            <a:fld id="{BAAAC38D-0552-4C82-B593-E6124DFADBE2}" type="datetime1">
              <a:rPr lang="en-US" smtClean="0"/>
              <a:pPr/>
              <a:t>10/11/2020</a:t>
            </a:fld>
            <a:endParaRPr lang="en-US" dirty="0"/>
          </a:p>
        </p:txBody>
      </p:sp>
      <p:sp>
        <p:nvSpPr>
          <p:cNvPr id="9" name="Footer Placeholder 8">
            <a:extLst>
              <a:ext uri="{FF2B5EF4-FFF2-40B4-BE49-F238E27FC236}">
                <a16:creationId xmlns:a16="http://schemas.microsoft.com/office/drawing/2014/main" xmlns=""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xmlns="" id="{2AC511A1-9BBD-42DE-92FB-2AF44F8E97A9}"/>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588359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xmlns="" id="{8AF8A515-AA94-45D1-9223-5C2272618D85}"/>
              </a:ext>
            </a:extLst>
          </p:cNvPr>
          <p:cNvSpPr>
            <a:spLocks noGrp="1"/>
          </p:cNvSpPr>
          <p:nvPr>
            <p:ph type="dt" sz="half" idx="10"/>
          </p:nvPr>
        </p:nvSpPr>
        <p:spPr/>
        <p:txBody>
          <a:bodyPr/>
          <a:lstStyle/>
          <a:p>
            <a:fld id="{D9DF0F1C-5577-4ACB-BB62-DF8F3C494C7E}" type="datetime1">
              <a:rPr lang="en-US" smtClean="0"/>
              <a:pPr/>
              <a:t>10/11/2020</a:t>
            </a:fld>
            <a:endParaRPr lang="en-US" dirty="0"/>
          </a:p>
        </p:txBody>
      </p:sp>
      <p:sp>
        <p:nvSpPr>
          <p:cNvPr id="11" name="Footer Placeholder 10">
            <a:extLst>
              <a:ext uri="{FF2B5EF4-FFF2-40B4-BE49-F238E27FC236}">
                <a16:creationId xmlns:a16="http://schemas.microsoft.com/office/drawing/2014/main" xmlns=""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xmlns="" id="{A38552DC-952E-41EA-AAAF-C2187523C0B0}"/>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963925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xmlns="" id="{7392073F-158F-44A3-8913-917AFFC1BC20}"/>
              </a:ext>
            </a:extLst>
          </p:cNvPr>
          <p:cNvSpPr>
            <a:spLocks noGrp="1"/>
          </p:cNvSpPr>
          <p:nvPr>
            <p:ph type="dt" sz="half" idx="10"/>
          </p:nvPr>
        </p:nvSpPr>
        <p:spPr/>
        <p:txBody>
          <a:bodyPr/>
          <a:lstStyle/>
          <a:p>
            <a:fld id="{1775B394-D9F9-4F0C-B15D-605F45CB9E9F}" type="datetime1">
              <a:rPr lang="en-US" smtClean="0"/>
              <a:pPr/>
              <a:t>10/11/2020</a:t>
            </a:fld>
            <a:endParaRPr lang="en-US" dirty="0"/>
          </a:p>
        </p:txBody>
      </p:sp>
      <p:sp>
        <p:nvSpPr>
          <p:cNvPr id="7" name="Footer Placeholder 6">
            <a:extLst>
              <a:ext uri="{FF2B5EF4-FFF2-40B4-BE49-F238E27FC236}">
                <a16:creationId xmlns:a16="http://schemas.microsoft.com/office/drawing/2014/main" xmlns=""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xmlns="" id="{D01080F2-251A-4B88-9A62-16F46D724F83}"/>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4268543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xmlns="" id="{94E9223F-721F-47BF-9FD5-0F8D12FF0DE1}"/>
              </a:ext>
            </a:extLst>
          </p:cNvPr>
          <p:cNvSpPr>
            <a:spLocks noGrp="1"/>
          </p:cNvSpPr>
          <p:nvPr>
            <p:ph type="dt" sz="half" idx="10"/>
          </p:nvPr>
        </p:nvSpPr>
        <p:spPr/>
        <p:txBody>
          <a:bodyPr/>
          <a:lstStyle/>
          <a:p>
            <a:fld id="{39667345-2558-425A-8533-9BFDBCE15005}" type="datetime1">
              <a:rPr lang="en-US" smtClean="0"/>
              <a:pPr/>
              <a:t>10/11/2020</a:t>
            </a:fld>
            <a:endParaRPr lang="en-US" dirty="0"/>
          </a:p>
        </p:txBody>
      </p:sp>
      <p:sp>
        <p:nvSpPr>
          <p:cNvPr id="3" name="Footer Placeholder 2">
            <a:extLst>
              <a:ext uri="{FF2B5EF4-FFF2-40B4-BE49-F238E27FC236}">
                <a16:creationId xmlns:a16="http://schemas.microsoft.com/office/drawing/2014/main" xmlns=""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xmlns="" id="{BE06F857-D2E1-44DD-ABDD-EBB739645B67}"/>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33393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pPr/>
              <a:t>10/11/2020</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3771184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pPr/>
              <a:t>10/11/2020</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xmlns="" val="1201613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pPr/>
              <a:t>10/11/2020</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pPr/>
              <a:t>‹#›</a:t>
            </a:fld>
            <a:endParaRPr lang="en-US" dirty="0"/>
          </a:p>
        </p:txBody>
      </p:sp>
      <p:cxnSp>
        <p:nvCxnSpPr>
          <p:cNvPr id="10" name="Straight Connector 9">
            <a:extLst>
              <a:ext uri="{FF2B5EF4-FFF2-40B4-BE49-F238E27FC236}">
                <a16:creationId xmlns:a16="http://schemas.microsoft.com/office/drawing/2014/main" xmlns=""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546030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hyperlink" Target="mailto:pab@asacapital.in" TargetMode="Externa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xmlns="" id="{2FDF0794-1B86-42B2-B8C7-F60123E638E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F0502020204030204"/>
              <a:ea typeface="+mn-ea"/>
              <a:cs typeface="+mn-cs"/>
            </a:endParaRPr>
          </a:p>
        </p:txBody>
      </p:sp>
      <p:pic>
        <p:nvPicPr>
          <p:cNvPr id="4" name="Picture 3" descr="A close up of a piece of paper with a pencil laying on top">
            <a:extLst>
              <a:ext uri="{FF2B5EF4-FFF2-40B4-BE49-F238E27FC236}">
                <a16:creationId xmlns:a16="http://schemas.microsoft.com/office/drawing/2014/main" xmlns="" id="{65810330-F0B5-43C9-BC34-094FFB5C0529}"/>
              </a:ext>
            </a:extLst>
          </p:cNvPr>
          <p:cNvPicPr>
            <a:picLocks noChangeAspect="1"/>
          </p:cNvPicPr>
          <p:nvPr/>
        </p:nvPicPr>
        <p:blipFill rotWithShape="1">
          <a:blip r:embed="rId3">
            <a:extLst>
              <a:ext uri="{28A0092B-C50C-407E-A947-70E740481C1C}">
                <a14:useLocalDpi xmlns:a14="http://schemas.microsoft.com/office/drawing/2010/main" xmlns="" val="0"/>
              </a:ext>
            </a:extLst>
          </a:blip>
          <a:srcRect/>
          <a:stretch/>
        </p:blipFill>
        <p:spPr>
          <a:xfrm>
            <a:off x="20" y="975"/>
            <a:ext cx="12191980" cy="6858000"/>
          </a:xfrm>
          <a:prstGeom prst="rect">
            <a:avLst/>
          </a:prstGeom>
        </p:spPr>
      </p:pic>
      <p:sp>
        <p:nvSpPr>
          <p:cNvPr id="35" name="Rectangle 34">
            <a:extLst>
              <a:ext uri="{FF2B5EF4-FFF2-40B4-BE49-F238E27FC236}">
                <a16:creationId xmlns:a16="http://schemas.microsoft.com/office/drawing/2014/main" xmlns="" id="{C5373426-E26E-431D-959C-5DB96C0B62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912607" y="1238442"/>
            <a:ext cx="3635926" cy="435575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xmlns="" id="{9AB2EA78-AEB3-469B-9025-3B17201A457B}"/>
              </a:ext>
            </a:extLst>
          </p:cNvPr>
          <p:cNvSpPr>
            <a:spLocks noGrp="1"/>
          </p:cNvSpPr>
          <p:nvPr>
            <p:ph type="ctrTitle"/>
          </p:nvPr>
        </p:nvSpPr>
        <p:spPr>
          <a:xfrm>
            <a:off x="8123416" y="1475234"/>
            <a:ext cx="3214307" cy="2901694"/>
          </a:xfrm>
        </p:spPr>
        <p:txBody>
          <a:bodyPr anchor="b">
            <a:normAutofit fontScale="90000"/>
          </a:bodyPr>
          <a:lstStyle/>
          <a:p>
            <a:r>
              <a:rPr lang="en-US" sz="4400" dirty="0">
                <a:solidFill>
                  <a:schemeClr val="tx1"/>
                </a:solidFill>
              </a:rPr>
              <a:t>Build a Model for Fundamental &amp; Price Momentum</a:t>
            </a:r>
          </a:p>
        </p:txBody>
      </p:sp>
      <p:sp>
        <p:nvSpPr>
          <p:cNvPr id="3" name="Subtitle 2">
            <a:extLst>
              <a:ext uri="{FF2B5EF4-FFF2-40B4-BE49-F238E27FC236}">
                <a16:creationId xmlns:a16="http://schemas.microsoft.com/office/drawing/2014/main" xmlns="" id="{255E1F2F-E259-4EA8-9FFD-3A10AF541859}"/>
              </a:ext>
            </a:extLst>
          </p:cNvPr>
          <p:cNvSpPr>
            <a:spLocks noGrp="1"/>
          </p:cNvSpPr>
          <p:nvPr>
            <p:ph type="subTitle" idx="1"/>
          </p:nvPr>
        </p:nvSpPr>
        <p:spPr>
          <a:xfrm>
            <a:off x="8127750" y="4608576"/>
            <a:ext cx="3205640" cy="774186"/>
          </a:xfrm>
        </p:spPr>
        <p:txBody>
          <a:bodyPr anchor="t">
            <a:normAutofit fontScale="47500" lnSpcReduction="20000"/>
          </a:bodyPr>
          <a:lstStyle/>
          <a:p>
            <a:pPr>
              <a:lnSpc>
                <a:spcPct val="100000"/>
              </a:lnSpc>
            </a:pPr>
            <a:r>
              <a:rPr lang="en-US" sz="1600" dirty="0"/>
              <a:t>Problem 8</a:t>
            </a:r>
          </a:p>
          <a:p>
            <a:pPr>
              <a:lnSpc>
                <a:spcPct val="100000"/>
              </a:lnSpc>
            </a:pPr>
            <a:r>
              <a:rPr lang="en-US" sz="1600" dirty="0"/>
              <a:t>Pranav Bhavsar</a:t>
            </a:r>
          </a:p>
          <a:p>
            <a:pPr>
              <a:lnSpc>
                <a:spcPct val="100000"/>
              </a:lnSpc>
            </a:pPr>
            <a:r>
              <a:rPr lang="en-US" sz="1600" dirty="0"/>
              <a:t>ASA Capital management</a:t>
            </a:r>
          </a:p>
        </p:txBody>
      </p:sp>
      <p:cxnSp>
        <p:nvCxnSpPr>
          <p:cNvPr id="37" name="Straight Connector 36">
            <a:extLst>
              <a:ext uri="{FF2B5EF4-FFF2-40B4-BE49-F238E27FC236}">
                <a16:creationId xmlns:a16="http://schemas.microsoft.com/office/drawing/2014/main" xmlns="" id="{96D07482-83A3-4451-943C-B4696108295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8176090" y="4508519"/>
            <a:ext cx="31089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xmlns="" id="{EDC90921-9082-491B-940E-827D679F347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xmlns="" val="19314396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C86D3-8FD1-4F47-A319-7D0542E48B2F}"/>
              </a:ext>
            </a:extLst>
          </p:cNvPr>
          <p:cNvSpPr>
            <a:spLocks noGrp="1"/>
          </p:cNvSpPr>
          <p:nvPr>
            <p:ph type="title"/>
          </p:nvPr>
        </p:nvSpPr>
        <p:spPr/>
        <p:txBody>
          <a:bodyPr vert="horz" lIns="91440" tIns="45720" rIns="91440" bIns="45720" rtlCol="0">
            <a:normAutofit/>
          </a:bodyPr>
          <a:lstStyle/>
          <a:p>
            <a:r>
              <a:rPr lang="en-US" dirty="0"/>
              <a:t>Combining Diverging Relationships</a:t>
            </a:r>
          </a:p>
        </p:txBody>
      </p:sp>
      <p:sp>
        <p:nvSpPr>
          <p:cNvPr id="5" name="Content Placeholder 4">
            <a:extLst>
              <a:ext uri="{FF2B5EF4-FFF2-40B4-BE49-F238E27FC236}">
                <a16:creationId xmlns:a16="http://schemas.microsoft.com/office/drawing/2014/main" xmlns="" id="{6ACD8439-997B-4C3C-B478-183D77DFAE9B}"/>
              </a:ext>
            </a:extLst>
          </p:cNvPr>
          <p:cNvSpPr>
            <a:spLocks noGrp="1"/>
          </p:cNvSpPr>
          <p:nvPr>
            <p:ph idx="1"/>
          </p:nvPr>
        </p:nvSpPr>
        <p:spPr/>
        <p:txBody>
          <a:bodyPr>
            <a:normAutofit/>
          </a:bodyPr>
          <a:lstStyle/>
          <a:p>
            <a:r>
              <a:rPr lang="en-US" b="1" dirty="0"/>
              <a:t>Fundamentals</a:t>
            </a:r>
            <a:r>
              <a:rPr lang="en-US" dirty="0"/>
              <a:t> – Drivers and </a:t>
            </a:r>
            <a:r>
              <a:rPr lang="en-US" dirty="0" err="1"/>
              <a:t>Destoryers</a:t>
            </a:r>
            <a:r>
              <a:rPr lang="en-US" dirty="0"/>
              <a:t> of Value that are often represented by Return on Equity, Return on Equity, Return on Investment Capital </a:t>
            </a:r>
          </a:p>
          <a:p>
            <a:r>
              <a:rPr lang="en-US" b="1" dirty="0"/>
              <a:t>Price Momentum – </a:t>
            </a:r>
            <a:r>
              <a:rPr lang="en-US" dirty="0"/>
              <a:t>Driver of Stock Price often used to develop a signal ration which can enable efficient entry and exit in a stock </a:t>
            </a:r>
          </a:p>
          <a:p>
            <a:r>
              <a:rPr lang="en-US" b="1" dirty="0"/>
              <a:t>Fundamental + Price Momentum : </a:t>
            </a:r>
            <a:r>
              <a:rPr lang="en-US" dirty="0"/>
              <a:t>Entry and Exit in the market to challenge efficient market hypothesis and make a case for active management.  </a:t>
            </a:r>
          </a:p>
        </p:txBody>
      </p:sp>
    </p:spTree>
    <p:extLst>
      <p:ext uri="{BB962C8B-B14F-4D97-AF65-F5344CB8AC3E}">
        <p14:creationId xmlns:p14="http://schemas.microsoft.com/office/powerpoint/2010/main" xmlns="" val="2933514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C86D3-8FD1-4F47-A319-7D0542E48B2F}"/>
              </a:ext>
            </a:extLst>
          </p:cNvPr>
          <p:cNvSpPr>
            <a:spLocks noGrp="1"/>
          </p:cNvSpPr>
          <p:nvPr>
            <p:ph type="title"/>
          </p:nvPr>
        </p:nvSpPr>
        <p:spPr/>
        <p:txBody>
          <a:bodyPr vert="horz" lIns="91440" tIns="45720" rIns="91440" bIns="45720" rtlCol="0">
            <a:normAutofit/>
          </a:bodyPr>
          <a:lstStyle/>
          <a:p>
            <a:r>
              <a:rPr lang="en-US" dirty="0"/>
              <a:t>The Problem?</a:t>
            </a:r>
          </a:p>
        </p:txBody>
      </p:sp>
      <p:sp>
        <p:nvSpPr>
          <p:cNvPr id="5" name="Content Placeholder 4">
            <a:extLst>
              <a:ext uri="{FF2B5EF4-FFF2-40B4-BE49-F238E27FC236}">
                <a16:creationId xmlns:a16="http://schemas.microsoft.com/office/drawing/2014/main" xmlns="" id="{6ACD8439-997B-4C3C-B478-183D77DFAE9B}"/>
              </a:ext>
            </a:extLst>
          </p:cNvPr>
          <p:cNvSpPr>
            <a:spLocks noGrp="1"/>
          </p:cNvSpPr>
          <p:nvPr>
            <p:ph idx="1"/>
          </p:nvPr>
        </p:nvSpPr>
        <p:spPr/>
        <p:txBody>
          <a:bodyPr>
            <a:normAutofit fontScale="92500" lnSpcReduction="10000"/>
          </a:bodyPr>
          <a:lstStyle/>
          <a:p>
            <a:pPr marR="0" fontAlgn="base"/>
            <a:r>
              <a:rPr lang="en-US" b="1" dirty="0"/>
              <a:t>How to Build an efficient Entry and Exit System for Long (Buying) or Selling (Shorts) with a maximum three month horizon </a:t>
            </a:r>
          </a:p>
          <a:p>
            <a:pPr marR="0" fontAlgn="base"/>
            <a:r>
              <a:rPr lang="en-US" b="1" dirty="0"/>
              <a:t>Why 3 Months ? – </a:t>
            </a:r>
            <a:r>
              <a:rPr lang="en-US" dirty="0"/>
              <a:t>Three Months represents a reporting period i.e. Quarter and is associated with high volatility.</a:t>
            </a:r>
          </a:p>
          <a:p>
            <a:pPr marR="0" fontAlgn="base"/>
            <a:r>
              <a:rPr lang="en-US" b="1" dirty="0"/>
              <a:t>Why a combination?  - </a:t>
            </a:r>
            <a:r>
              <a:rPr lang="en-US" dirty="0"/>
              <a:t>Leveraging power of fundamentals and price momentum should lead to better than market performance and make a case for active management. </a:t>
            </a:r>
          </a:p>
          <a:p>
            <a:pPr marR="0" fontAlgn="base"/>
            <a:r>
              <a:rPr lang="en-US" b="1" dirty="0"/>
              <a:t>Models and Research focused on the Indian Equity Markets would pose as an interesting challenge due to the current demographics and global economic backdrop. </a:t>
            </a:r>
          </a:p>
          <a:p>
            <a:r>
              <a:rPr lang="en-US" i="1" dirty="0"/>
              <a:t>Various Academic researchers both financial and quantitative have conducted studies on the problem but not many on the Indian market and not many that have the specific horizon that we have outlined.   </a:t>
            </a:r>
          </a:p>
        </p:txBody>
      </p:sp>
    </p:spTree>
    <p:extLst>
      <p:ext uri="{BB962C8B-B14F-4D97-AF65-F5344CB8AC3E}">
        <p14:creationId xmlns:p14="http://schemas.microsoft.com/office/powerpoint/2010/main" xmlns="" val="4276476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AC86D3-8FD1-4F47-A319-7D0542E48B2F}"/>
              </a:ext>
            </a:extLst>
          </p:cNvPr>
          <p:cNvSpPr>
            <a:spLocks noGrp="1"/>
          </p:cNvSpPr>
          <p:nvPr>
            <p:ph type="title"/>
          </p:nvPr>
        </p:nvSpPr>
        <p:spPr/>
        <p:txBody>
          <a:bodyPr vert="horz" lIns="91440" tIns="45720" rIns="91440" bIns="45720" rtlCol="0">
            <a:normAutofit/>
          </a:bodyPr>
          <a:lstStyle/>
          <a:p>
            <a:r>
              <a:rPr lang="en-US" dirty="0"/>
              <a:t>Thank You</a:t>
            </a:r>
          </a:p>
        </p:txBody>
      </p:sp>
      <p:sp>
        <p:nvSpPr>
          <p:cNvPr id="5" name="Content Placeholder 4">
            <a:extLst>
              <a:ext uri="{FF2B5EF4-FFF2-40B4-BE49-F238E27FC236}">
                <a16:creationId xmlns:a16="http://schemas.microsoft.com/office/drawing/2014/main" xmlns="" id="{6ACD8439-997B-4C3C-B478-183D77DFAE9B}"/>
              </a:ext>
            </a:extLst>
          </p:cNvPr>
          <p:cNvSpPr>
            <a:spLocks noGrp="1"/>
          </p:cNvSpPr>
          <p:nvPr>
            <p:ph idx="1"/>
          </p:nvPr>
        </p:nvSpPr>
        <p:spPr/>
        <p:txBody>
          <a:bodyPr>
            <a:normAutofit/>
          </a:bodyPr>
          <a:lstStyle/>
          <a:p>
            <a:pPr marR="0" fontAlgn="base"/>
            <a:r>
              <a:rPr lang="en-US" i="1" dirty="0"/>
              <a:t>Pranav Bhavsar</a:t>
            </a:r>
          </a:p>
          <a:p>
            <a:pPr marR="0" fontAlgn="base"/>
            <a:r>
              <a:rPr lang="en-US" i="1" dirty="0"/>
              <a:t>Founder and Head of Research – ASA Capital Management </a:t>
            </a:r>
          </a:p>
          <a:p>
            <a:pPr marR="0" fontAlgn="base"/>
            <a:r>
              <a:rPr lang="en-US" i="1" dirty="0" err="1">
                <a:hlinkClick r:id="rId3"/>
              </a:rPr>
              <a:t>pab@</a:t>
            </a:r>
            <a:r>
              <a:rPr lang="en-US" i="1" err="1">
                <a:hlinkClick r:id="rId3"/>
              </a:rPr>
              <a:t>asacapital</a:t>
            </a:r>
            <a:r>
              <a:rPr lang="en-US" i="1">
                <a:hlinkClick r:id="rId3"/>
              </a:rPr>
              <a:t>.in</a:t>
            </a:r>
            <a:r>
              <a:rPr lang="en-US" i="1"/>
              <a:t>    </a:t>
            </a:r>
            <a:endParaRPr lang="en-US" i="1" dirty="0"/>
          </a:p>
        </p:txBody>
      </p:sp>
    </p:spTree>
    <p:extLst>
      <p:ext uri="{BB962C8B-B14F-4D97-AF65-F5344CB8AC3E}">
        <p14:creationId xmlns:p14="http://schemas.microsoft.com/office/powerpoint/2010/main" xmlns="" val="1835457776"/>
      </p:ext>
    </p:extLst>
  </p:cSld>
  <p:clrMapOvr>
    <a:masterClrMapping/>
  </p:clrMapOvr>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VTI" id="{ABE3C30C-0FC0-4450-828E-52DE70F1BCCB}" vid="{A6E2497D-935A-4CFD-B9FD-6DCB15FA68BF}"/>
    </a:ext>
  </a:extLst>
</a:theme>
</file>

<file path=ppt/theme/themeOverride1.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ppt/theme/themeOverride2.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ppt/theme/themeOverride3.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ppt/theme/themeOverride4.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93932EF5-314F-409E-8020-FEE5FA079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A3F7EDC-E5B4-4BBC-9D2A-CBE6D46C37AD}">
  <ds:schemaRefs>
    <ds:schemaRef ds:uri="http://schemas.microsoft.com/sharepoint/v3/contenttype/forms"/>
  </ds:schemaRefs>
</ds:datastoreItem>
</file>

<file path=customXml/itemProps3.xml><?xml version="1.0" encoding="utf-8"?>
<ds:datastoreItem xmlns:ds="http://schemas.openxmlformats.org/officeDocument/2006/customXml" ds:itemID="{A03EEFF0-FB57-4CB4-8BFC-DF397689E2ED}">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{01C8E908-CE2A-4EC7-8A1A-AA3AA9B9E066}tf22712842_win32</Template>
  <TotalTime>18</TotalTime>
  <Words>238</Words>
  <Application>Microsoft Office PowerPoint</Application>
  <PresentationFormat>Custom</PresentationFormat>
  <Paragraphs>18</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1_RetrospectVTI</vt:lpstr>
      <vt:lpstr>Build a Model for Fundamental &amp; Price Momentum</vt:lpstr>
      <vt:lpstr>Combining Diverging Relationships</vt:lpstr>
      <vt:lpstr>The Problem?</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 a Model for Fundamental &amp; Price Momentum</dc:title>
  <dc:creator>Pranav Bhavsar</dc:creator>
  <cp:lastModifiedBy>OIA1</cp:lastModifiedBy>
  <cp:revision>2</cp:revision>
  <dcterms:created xsi:type="dcterms:W3CDTF">2020-10-11T06:03:42Z</dcterms:created>
  <dcterms:modified xsi:type="dcterms:W3CDTF">2020-10-11T07:38:34Z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