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2" r:id="rId3"/>
    <p:sldId id="266" r:id="rId4"/>
    <p:sldId id="259" r:id="rId5"/>
    <p:sldId id="264" r:id="rId6"/>
    <p:sldId id="257" r:id="rId7"/>
    <p:sldId id="260" r:id="rId8"/>
    <p:sldId id="265" r:id="rId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90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41CC953-FF66-4204-A447-C9ECAF6DEB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83BD924-0F4E-469F-A984-E405FCC829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5536EFA-8DB4-4365-8C88-9380BC884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9546-60ED-469F-B695-39224694FA67}" type="datetimeFigureOut">
              <a:rPr lang="fi-FI" smtClean="0"/>
              <a:pPr/>
              <a:t>11.10.2020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C68FEE1-D169-4E95-B352-AEB1F5BE0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2C60FAB-514E-4BD7-A32D-7243AB90D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B3735-79CF-4DC9-930C-87F06FDA2270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xmlns="" val="305985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699D05-D49D-41E1-AB21-3CFC0ED9C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21BBD69-D9E0-4AD6-8A21-CAAD8B8D84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60BB182-0EAE-4F5F-8146-E6A51864F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9546-60ED-469F-B695-39224694FA67}" type="datetimeFigureOut">
              <a:rPr lang="fi-FI" smtClean="0"/>
              <a:pPr/>
              <a:t>11.10.2020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CC54B2E-B862-436A-9D1E-4D65D079A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A236F1F-ACA7-4E1D-A485-61457F4EC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B3735-79CF-4DC9-930C-87F06FDA2270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xmlns="" val="1460334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AB0702-0A37-4D54-BE94-E822AF524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1A17721-3F85-4CF6-BF0E-353CA31DF4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D3DB908-1232-4C53-9E2A-162D2B403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9546-60ED-469F-B695-39224694FA67}" type="datetimeFigureOut">
              <a:rPr lang="fi-FI" smtClean="0"/>
              <a:pPr/>
              <a:t>11.10.2020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88634F0-AC1F-415B-A4C5-33D6E6E70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B09FE8C-02E7-4C25-A5FA-2AC1F6643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B3735-79CF-4DC9-930C-87F06FDA2270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xmlns="" val="3894078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90CB4BA-FD13-464F-9D49-9681F7F3F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8FB6685-1594-44BA-A11C-D40EDFB566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3E33464-CBFF-4022-81DA-5CEE34E01A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ACFACCE-9727-4BC9-A29D-CB2F2309A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9546-60ED-469F-B695-39224694FA67}" type="datetimeFigureOut">
              <a:rPr lang="fi-FI" smtClean="0"/>
              <a:pPr/>
              <a:t>11.10.2020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9A9D2D1-571E-4370-BC9C-842047295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17E730F-F338-468C-8697-0D9573F4C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B3735-79CF-4DC9-930C-87F06FDA2270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xmlns="" val="3326100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72E100A-8769-4FD6-A03E-7B1EAE4EA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561D0C4-A4FF-4380-82C6-5A1A4E4A9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D712D56-DB28-45AE-BCD8-2D6EB9662E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58A57C74-52AE-42D4-BCB5-8DED87F503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C1A99D0A-5EB5-4F18-8DC6-896598D407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6900E1EF-F482-4ED2-9B30-40772FD5E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9546-60ED-469F-B695-39224694FA67}" type="datetimeFigureOut">
              <a:rPr lang="fi-FI" smtClean="0"/>
              <a:pPr/>
              <a:t>11.10.2020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FE62FA04-7500-4082-8633-2CD25F47B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BAA11CF8-E5F7-4605-B970-82523BD45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B3735-79CF-4DC9-930C-87F06FDA2270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xmlns="" val="982133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5107AD7-CAED-475F-AF86-38FC66F9B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264D262-C821-43E3-941B-AF557C1DC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9546-60ED-469F-B695-39224694FA67}" type="datetimeFigureOut">
              <a:rPr lang="fi-FI" smtClean="0"/>
              <a:pPr/>
              <a:t>11.10.2020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E5AFEBD-D185-4BD6-BBF9-1E84E17D6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632BE4A-9116-4030-9ABD-4A2298090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B3735-79CF-4DC9-930C-87F06FDA2270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xmlns="" val="1847627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39D5CC96-AA8B-4A40-B4D4-32DD659FD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9546-60ED-469F-B695-39224694FA67}" type="datetimeFigureOut">
              <a:rPr lang="fi-FI" smtClean="0"/>
              <a:pPr/>
              <a:t>11.10.2020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EA279A04-62B9-496F-B5CD-F8D8FA56F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BB360AA-38EA-4AE1-81E2-7915B702A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B3735-79CF-4DC9-930C-87F06FDA2270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xmlns="" val="268351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4AF100-0AA8-4DB0-BDFA-DEA9E2B35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01925DC-4AE0-4856-AC5D-5791ECA7AA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0707971-CD49-436A-803A-53B66E6DFA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1A5D179-FD2A-45C2-B3BA-40BC52E8A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9546-60ED-469F-B695-39224694FA67}" type="datetimeFigureOut">
              <a:rPr lang="fi-FI" smtClean="0"/>
              <a:pPr/>
              <a:t>11.10.2020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1713172-9F2A-4E87-830D-BCDD83ED9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65F1680-30A0-4586-A3F8-3F0D4A1AF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B3735-79CF-4DC9-930C-87F06FDA2270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xmlns="" val="3384442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5ADE467-D5CF-46B7-B771-F898F51C5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083F39A0-CA5C-434C-985C-D891574BC2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160F15F-30D7-4219-956E-A67662D634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0BC9D12-D5F6-48FD-9DCC-07F232A73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9546-60ED-469F-B695-39224694FA67}" type="datetimeFigureOut">
              <a:rPr lang="fi-FI" smtClean="0"/>
              <a:pPr/>
              <a:t>11.10.2020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CDCFA07-3752-4C18-AF9E-9E936B6D0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CA80106-F957-4B88-AFDE-D8680BDFA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B3735-79CF-4DC9-930C-87F06FDA2270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xmlns="" val="2920756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E5B777-777A-4BA4-9D26-382BDCDAD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553BC19-3BE2-4F03-A253-1E8F4C31F5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94D2FDE-9491-476A-A0C4-E421355D6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9546-60ED-469F-B695-39224694FA67}" type="datetimeFigureOut">
              <a:rPr lang="fi-FI" smtClean="0"/>
              <a:pPr/>
              <a:t>11.10.2020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FB2C120-C619-44C7-9CF9-FB206523E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92C4609-D682-45D7-AFA2-3D1F18E55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B3735-79CF-4DC9-930C-87F06FDA2270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xmlns="" val="2253436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0726B41-736F-47A1-8ABD-7C2A2778F0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45E533D-076A-4F4C-BA9E-A22E4545C1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9D98766-6131-4272-A308-2D7C60CE8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9546-60ED-469F-B695-39224694FA67}" type="datetimeFigureOut">
              <a:rPr lang="fi-FI" smtClean="0"/>
              <a:pPr/>
              <a:t>11.10.2020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86491CE-4CB6-4884-A480-2F886D18E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5769E79-617C-4D7C-B5A5-81F77F9C6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B3735-79CF-4DC9-930C-87F06FDA2270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xmlns="" val="994784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24C91097-3EC4-4DA2-9681-ACD79A070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A5BC8FD-B9ED-425E-85FB-4E8BC79817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0ABFACC-A363-4E3D-8640-6FC85BCDC9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E29546-60ED-469F-B695-39224694FA67}" type="datetimeFigureOut">
              <a:rPr lang="fi-FI" smtClean="0"/>
              <a:pPr/>
              <a:t>11.10.2020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7244012-7A1E-487B-9FC3-F3DA5FAAEB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FAF1C65-9FAD-483C-9EC0-AEC1D8AA6D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B3735-79CF-4DC9-930C-87F06FDA2270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xmlns="" val="4108292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348D0EB-F6C7-4137-8883-34BBF46729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South East Asian Study </a:t>
            </a:r>
            <a:r>
              <a:rPr lang="en-US" sz="40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Group </a:t>
            </a:r>
            <a:r>
              <a:rPr lang="en-US" sz="4000" b="1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Meeting in Industrial Problems</a:t>
            </a:r>
            <a:br>
              <a:rPr lang="en-US" sz="4000" b="1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40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sz="40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40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Transients in congested traffic</a:t>
            </a:r>
            <a:br>
              <a:rPr lang="en-US" sz="40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fi-FI" sz="4000" b="1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DC6962C-9439-4622-A61F-A0C095E482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Matti</a:t>
            </a:r>
            <a:r>
              <a:rPr lang="en-US" dirty="0" smtClean="0"/>
              <a:t> </a:t>
            </a:r>
            <a:r>
              <a:rPr lang="en-US" dirty="0" err="1" smtClean="0"/>
              <a:t>Heilio</a:t>
            </a:r>
            <a:endParaRPr lang="en-US" dirty="0" smtClean="0"/>
          </a:p>
          <a:p>
            <a:r>
              <a:rPr lang="en-US" dirty="0" smtClean="0"/>
              <a:t>Lappeenranta University of Technology </a:t>
            </a:r>
          </a:p>
          <a:p>
            <a:r>
              <a:rPr lang="en-US" dirty="0" smtClean="0"/>
              <a:t>Finland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xmlns="" val="3190337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45EC916-E17E-4CF9-AD85-2F1BABCA7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Mixture Traffic In Crowded Urban City</a:t>
            </a:r>
            <a:endParaRPr lang="fi-FI" sz="4000" b="1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05FF625-51A4-4797-9DE8-B55912DAD5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Situation: a mixture of several types of vehicles, like motorbikes/three-wheelers and cars, buses, trucks </a:t>
            </a:r>
          </a:p>
          <a:p>
            <a:pPr algn="just"/>
            <a:r>
              <a:rPr lang="en-US" sz="24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traffic-character of each vehicle category is different, for instance there is a huge swarm of motorbikes that are flowing amidst the passenger cars using arbitrary routes, zig-zagging across lanes, packing/unpacking in temporary parallel strings etc. 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xmlns="" val="444601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Mixture Traffic In Crowded Urban City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en-US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ability of the bike swarm to accelerate/decelerate is large etc. This kind of traffic is especially interesting on road section with traffic lights, where the </a:t>
            </a:r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queue-formation and take off after green light is an important transient event. </a:t>
            </a:r>
          </a:p>
          <a:p>
            <a:pPr algn="just"/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</a:t>
            </a:r>
            <a:r>
              <a:rPr lang="en-US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enerate 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novel(?)ideas about how to model such a traffic flow.</a:t>
            </a:r>
            <a:endParaRPr lang="fi-FI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032A00-7D65-42B1-B1BB-4320AF254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Simplification: Two Flows, Cars + Bikes</a:t>
            </a:r>
            <a:endParaRPr lang="fi-FI" sz="4000" b="1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4039D55-3FE1-44DB-A70C-E6FEAFF5CA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600"/>
              </a:spcBef>
            </a:pP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Flow /Intensity = Number Of Vehicles Passing A Cross-section  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US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</a:t>
            </a:r>
            <a:r>
              <a:rPr lang="en-US" baseline="-25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n-US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</a:t>
            </a:r>
            <a:r>
              <a:rPr lang="en-US" baseline="-25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x,t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marL="0" indent="0">
              <a:spcBef>
                <a:spcPts val="600"/>
              </a:spcBef>
              <a:buNone/>
            </a:pP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spcBef>
                <a:spcPts val="600"/>
              </a:spcBef>
            </a:pP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Density/Concentration = Number Of Vehicles Per Unit Distance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US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</a:t>
            </a:r>
            <a:r>
              <a:rPr lang="en-US" baseline="-25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  <a:r>
              <a:rPr lang="en-US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</a:t>
            </a:r>
            <a:r>
              <a:rPr lang="en-US" baseline="-25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x,t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), </a:t>
            </a:r>
            <a:r>
              <a:rPr lang="en-US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=1,2 (Cars, Bikes)</a:t>
            </a:r>
          </a:p>
          <a:p>
            <a:pPr marL="0" indent="0">
              <a:spcBef>
                <a:spcPts val="600"/>
              </a:spcBef>
              <a:buNone/>
            </a:pP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spcBef>
                <a:spcPts val="600"/>
              </a:spcBef>
            </a:pP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Speed Depending On Congestion/Density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7012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Simplification: Two Flows, Cars + Bikes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600"/>
              </a:spcBef>
            </a:pP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Road Capacity = Max-density= </a:t>
            </a:r>
            <a:r>
              <a:rPr lang="en-US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</a:t>
            </a:r>
            <a:r>
              <a:rPr lang="en-US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max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?? </a:t>
            </a:r>
          </a:p>
          <a:p>
            <a:pPr marL="0" indent="0">
              <a:spcBef>
                <a:spcPts val="600"/>
              </a:spcBef>
            </a:pPr>
            <a:endParaRPr lang="en-US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spcBef>
                <a:spcPts val="600"/>
              </a:spcBef>
            </a:pP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Friction Phenomenon = Speed Affected By Relative Traffic Load   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K(</a:t>
            </a:r>
            <a:r>
              <a:rPr lang="en-US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x,t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)/</a:t>
            </a:r>
            <a:r>
              <a:rPr lang="en-US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</a:t>
            </a:r>
            <a:r>
              <a:rPr lang="en-US" sz="18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max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?? </a:t>
            </a:r>
          </a:p>
          <a:p>
            <a:pPr marL="0" indent="0">
              <a:spcBef>
                <a:spcPts val="600"/>
              </a:spcBef>
            </a:pPr>
            <a:endParaRPr lang="en-US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spcBef>
                <a:spcPts val="600"/>
              </a:spcBef>
            </a:pP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Two Different Flows Occupying Same Road??</a:t>
            </a:r>
          </a:p>
          <a:p>
            <a:pPr marL="0" indent="0">
              <a:spcBef>
                <a:spcPts val="600"/>
              </a:spcBef>
            </a:pPr>
            <a:endParaRPr lang="en-US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spcBef>
                <a:spcPts val="600"/>
              </a:spcBef>
            </a:pP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Different Characteristics? One Flow Affecting The Other.</a:t>
            </a:r>
            <a:endParaRPr lang="fi-FI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1E2A7156-9F19-4562-AA6A-8EC108946A9B}"/>
              </a:ext>
            </a:extLst>
          </p:cNvPr>
          <p:cNvGrpSpPr/>
          <p:nvPr/>
        </p:nvGrpSpPr>
        <p:grpSpPr>
          <a:xfrm>
            <a:off x="648070" y="2101788"/>
            <a:ext cx="10076156" cy="2654423"/>
            <a:chOff x="612559" y="1278385"/>
            <a:chExt cx="11539188" cy="2654423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xmlns="" id="{4628DAB7-C42D-4B46-8A61-5E8D73FF9AEC}"/>
                </a:ext>
              </a:extLst>
            </p:cNvPr>
            <p:cNvCxnSpPr/>
            <p:nvPr/>
          </p:nvCxnSpPr>
          <p:spPr>
            <a:xfrm>
              <a:off x="1209675" y="1590675"/>
              <a:ext cx="9144000" cy="0"/>
            </a:xfrm>
            <a:prstGeom prst="line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xmlns="" id="{6E1092FB-6360-438A-BBD4-1CC824EBFA6A}"/>
                </a:ext>
              </a:extLst>
            </p:cNvPr>
            <p:cNvCxnSpPr/>
            <p:nvPr/>
          </p:nvCxnSpPr>
          <p:spPr>
            <a:xfrm>
              <a:off x="1073966" y="3022015"/>
              <a:ext cx="9144000" cy="0"/>
            </a:xfrm>
            <a:prstGeom prst="line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xmlns="" id="{C14725DC-0E7A-44DB-A10C-29091A203E5E}"/>
                </a:ext>
              </a:extLst>
            </p:cNvPr>
            <p:cNvCxnSpPr/>
            <p:nvPr/>
          </p:nvCxnSpPr>
          <p:spPr>
            <a:xfrm>
              <a:off x="1209675" y="3479212"/>
              <a:ext cx="9144000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xmlns="" id="{834E275B-CB8D-4F03-965C-CB83DCC6456A}"/>
                </a:ext>
              </a:extLst>
            </p:cNvPr>
            <p:cNvCxnSpPr/>
            <p:nvPr/>
          </p:nvCxnSpPr>
          <p:spPr>
            <a:xfrm>
              <a:off x="1284303" y="2070165"/>
              <a:ext cx="9144000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xmlns="" id="{7D5C0D7E-1119-4279-86F6-EA19D7322E4F}"/>
                </a:ext>
              </a:extLst>
            </p:cNvPr>
            <p:cNvCxnSpPr/>
            <p:nvPr/>
          </p:nvCxnSpPr>
          <p:spPr>
            <a:xfrm>
              <a:off x="1284303" y="2521351"/>
              <a:ext cx="9144000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18965B90-AC8E-432D-B466-867CFFF4EA03}"/>
                </a:ext>
              </a:extLst>
            </p:cNvPr>
            <p:cNvSpPr/>
            <p:nvPr/>
          </p:nvSpPr>
          <p:spPr>
            <a:xfrm>
              <a:off x="612559" y="1590675"/>
              <a:ext cx="597116" cy="457197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AFE8420E-9A63-415A-841D-CACF4BE28CB3}"/>
                </a:ext>
              </a:extLst>
            </p:cNvPr>
            <p:cNvSpPr/>
            <p:nvPr/>
          </p:nvSpPr>
          <p:spPr>
            <a:xfrm>
              <a:off x="612559" y="2064154"/>
              <a:ext cx="597116" cy="45719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8FB214F1-DB66-4722-97C7-207E706F6B96}"/>
                </a:ext>
              </a:extLst>
            </p:cNvPr>
            <p:cNvSpPr/>
            <p:nvPr/>
          </p:nvSpPr>
          <p:spPr>
            <a:xfrm>
              <a:off x="612559" y="2537633"/>
              <a:ext cx="597116" cy="45719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E06D4ACD-8195-4561-B728-78712A63597A}"/>
                </a:ext>
              </a:extLst>
            </p:cNvPr>
            <p:cNvSpPr/>
            <p:nvPr/>
          </p:nvSpPr>
          <p:spPr>
            <a:xfrm>
              <a:off x="612559" y="3022015"/>
              <a:ext cx="597116" cy="45719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dirty="0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xmlns="" id="{E7EBB62E-BD41-4837-8568-ED9E1842F255}"/>
                </a:ext>
              </a:extLst>
            </p:cNvPr>
            <p:cNvSpPr/>
            <p:nvPr/>
          </p:nvSpPr>
          <p:spPr>
            <a:xfrm>
              <a:off x="10018208" y="3138716"/>
              <a:ext cx="621437" cy="275204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xmlns="" id="{C70EF905-2EB8-43E1-B38E-858038A37B5C}"/>
                </a:ext>
              </a:extLst>
            </p:cNvPr>
            <p:cNvSpPr/>
            <p:nvPr/>
          </p:nvSpPr>
          <p:spPr>
            <a:xfrm>
              <a:off x="7844901" y="3138716"/>
              <a:ext cx="621437" cy="275204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xmlns="" id="{B7B61301-24FF-4DE9-BA70-81072A79C1F2}"/>
                </a:ext>
              </a:extLst>
            </p:cNvPr>
            <p:cNvSpPr/>
            <p:nvPr/>
          </p:nvSpPr>
          <p:spPr>
            <a:xfrm>
              <a:off x="6912746" y="3130113"/>
              <a:ext cx="621437" cy="275204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xmlns="" id="{5E53BADF-8D26-4C3F-9B0B-186E73BAF084}"/>
                </a:ext>
              </a:extLst>
            </p:cNvPr>
            <p:cNvSpPr/>
            <p:nvPr/>
          </p:nvSpPr>
          <p:spPr>
            <a:xfrm>
              <a:off x="3051578" y="3087308"/>
              <a:ext cx="621437" cy="275204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xmlns="" id="{C7B49EC3-C2D5-4D28-B89A-FCFDD4E22EEB}"/>
                </a:ext>
              </a:extLst>
            </p:cNvPr>
            <p:cNvSpPr/>
            <p:nvPr/>
          </p:nvSpPr>
          <p:spPr>
            <a:xfrm>
              <a:off x="8543694" y="1666974"/>
              <a:ext cx="621437" cy="275204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xmlns="" id="{B4D1265D-6CE4-40AD-B367-8242668936EC}"/>
                </a:ext>
              </a:extLst>
            </p:cNvPr>
            <p:cNvSpPr/>
            <p:nvPr/>
          </p:nvSpPr>
          <p:spPr>
            <a:xfrm>
              <a:off x="7346688" y="1677186"/>
              <a:ext cx="621437" cy="275204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xmlns="" id="{4B46D8D0-BFD1-46B3-8D37-CC7062417106}"/>
                </a:ext>
              </a:extLst>
            </p:cNvPr>
            <p:cNvSpPr/>
            <p:nvPr/>
          </p:nvSpPr>
          <p:spPr>
            <a:xfrm>
              <a:off x="10150969" y="1689813"/>
              <a:ext cx="621437" cy="275204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xmlns="" id="{E3B7A304-CE41-4B4B-A1E5-0B4F92190678}"/>
                </a:ext>
              </a:extLst>
            </p:cNvPr>
            <p:cNvSpPr/>
            <p:nvPr/>
          </p:nvSpPr>
          <p:spPr>
            <a:xfrm>
              <a:off x="7534183" y="2169679"/>
              <a:ext cx="621437" cy="275204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xmlns="" id="{5788C7D6-E1EB-4ED2-A659-3B2EF37AFB62}"/>
                </a:ext>
              </a:extLst>
            </p:cNvPr>
            <p:cNvSpPr/>
            <p:nvPr/>
          </p:nvSpPr>
          <p:spPr>
            <a:xfrm>
              <a:off x="6250388" y="2132730"/>
              <a:ext cx="621437" cy="275204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xmlns="" id="{3B1A3196-BB01-4D12-A599-4F5F6E153CED}"/>
                </a:ext>
              </a:extLst>
            </p:cNvPr>
            <p:cNvSpPr/>
            <p:nvPr/>
          </p:nvSpPr>
          <p:spPr>
            <a:xfrm>
              <a:off x="4950133" y="2146047"/>
              <a:ext cx="621437" cy="275204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xmlns="" id="{8CD22789-1775-418F-B23A-0787337F2C36}"/>
                </a:ext>
              </a:extLst>
            </p:cNvPr>
            <p:cNvSpPr/>
            <p:nvPr/>
          </p:nvSpPr>
          <p:spPr>
            <a:xfrm>
              <a:off x="2937029" y="2137588"/>
              <a:ext cx="621437" cy="275204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xmlns="" id="{62501E9B-6C55-4CAB-91FE-84EDBB2F2EBB}"/>
                </a:ext>
              </a:extLst>
            </p:cNvPr>
            <p:cNvSpPr/>
            <p:nvPr/>
          </p:nvSpPr>
          <p:spPr>
            <a:xfrm>
              <a:off x="5785281" y="1734588"/>
              <a:ext cx="621437" cy="275204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xmlns="" id="{5F6631CD-C3FD-41CB-B564-CDEB029AD63A}"/>
                </a:ext>
              </a:extLst>
            </p:cNvPr>
            <p:cNvSpPr/>
            <p:nvPr/>
          </p:nvSpPr>
          <p:spPr>
            <a:xfrm>
              <a:off x="5608491" y="2132730"/>
              <a:ext cx="621437" cy="275204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xmlns="" id="{8825B3C7-A7EE-48FF-B25C-2CEC31134B02}"/>
                </a:ext>
              </a:extLst>
            </p:cNvPr>
            <p:cNvSpPr/>
            <p:nvPr/>
          </p:nvSpPr>
          <p:spPr>
            <a:xfrm>
              <a:off x="3943581" y="2143779"/>
              <a:ext cx="621437" cy="275204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xmlns="" id="{8B9BCE64-D1A6-4304-978C-E32F839C2B7D}"/>
                </a:ext>
              </a:extLst>
            </p:cNvPr>
            <p:cNvSpPr/>
            <p:nvPr/>
          </p:nvSpPr>
          <p:spPr>
            <a:xfrm>
              <a:off x="2216227" y="2142302"/>
              <a:ext cx="621437" cy="275204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xmlns="" id="{B89791FD-8C35-4B02-9555-347DAA9F0EA9}"/>
                </a:ext>
              </a:extLst>
            </p:cNvPr>
            <p:cNvSpPr/>
            <p:nvPr/>
          </p:nvSpPr>
          <p:spPr>
            <a:xfrm>
              <a:off x="4668175" y="1718663"/>
              <a:ext cx="621437" cy="275204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xmlns="" id="{4C977772-AC02-4611-B924-D8CA83A89486}"/>
                </a:ext>
              </a:extLst>
            </p:cNvPr>
            <p:cNvSpPr/>
            <p:nvPr/>
          </p:nvSpPr>
          <p:spPr>
            <a:xfrm>
              <a:off x="2849732" y="1718663"/>
              <a:ext cx="621437" cy="275204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xmlns="" id="{BC520436-8A3D-4B17-ACA1-F5905F2A6523}"/>
                </a:ext>
              </a:extLst>
            </p:cNvPr>
            <p:cNvSpPr/>
            <p:nvPr/>
          </p:nvSpPr>
          <p:spPr>
            <a:xfrm>
              <a:off x="1905509" y="1718663"/>
              <a:ext cx="621437" cy="275204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xmlns="" id="{6AB68F08-9327-4E0D-9401-9B416A9D9BFF}"/>
                </a:ext>
              </a:extLst>
            </p:cNvPr>
            <p:cNvSpPr/>
            <p:nvPr/>
          </p:nvSpPr>
          <p:spPr>
            <a:xfrm>
              <a:off x="10843425" y="2155854"/>
              <a:ext cx="621437" cy="275204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xmlns="" id="{C4D171BF-4C66-4C92-90BA-74B7736434FE}"/>
                </a:ext>
              </a:extLst>
            </p:cNvPr>
            <p:cNvSpPr/>
            <p:nvPr/>
          </p:nvSpPr>
          <p:spPr>
            <a:xfrm>
              <a:off x="9840251" y="2628629"/>
              <a:ext cx="621437" cy="275204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xmlns="" id="{830E4611-07AC-4865-BD6C-0E7E3EC778CB}"/>
                </a:ext>
              </a:extLst>
            </p:cNvPr>
            <p:cNvSpPr/>
            <p:nvPr/>
          </p:nvSpPr>
          <p:spPr>
            <a:xfrm>
              <a:off x="3915468" y="2628629"/>
              <a:ext cx="621437" cy="275204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xmlns="" id="{22ED96BB-1F67-4AC5-850C-B14AEE15AB10}"/>
                </a:ext>
              </a:extLst>
            </p:cNvPr>
            <p:cNvSpPr/>
            <p:nvPr/>
          </p:nvSpPr>
          <p:spPr>
            <a:xfrm>
              <a:off x="11426625" y="1677186"/>
              <a:ext cx="621437" cy="275204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xmlns="" id="{BC9D0884-C527-4A1E-B724-9337EABF87EC}"/>
                </a:ext>
              </a:extLst>
            </p:cNvPr>
            <p:cNvSpPr/>
            <p:nvPr/>
          </p:nvSpPr>
          <p:spPr>
            <a:xfrm>
              <a:off x="8698937" y="2627616"/>
              <a:ext cx="621437" cy="275204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xmlns="" id="{1AED18DA-B6C5-4765-ADED-AD49CC7659EC}"/>
                </a:ext>
              </a:extLst>
            </p:cNvPr>
            <p:cNvSpPr/>
            <p:nvPr/>
          </p:nvSpPr>
          <p:spPr>
            <a:xfrm>
              <a:off x="1472214" y="3150002"/>
              <a:ext cx="621437" cy="275204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xmlns="" id="{176F5C47-056F-4F95-845B-8AB76B25D875}"/>
                </a:ext>
              </a:extLst>
            </p:cNvPr>
            <p:cNvSpPr/>
            <p:nvPr/>
          </p:nvSpPr>
          <p:spPr>
            <a:xfrm>
              <a:off x="5024528" y="2617943"/>
              <a:ext cx="621437" cy="275204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xmlns="" id="{11EB970B-C62E-40AF-B89C-8841E892BFF8}"/>
                </a:ext>
              </a:extLst>
            </p:cNvPr>
            <p:cNvSpPr/>
            <p:nvPr/>
          </p:nvSpPr>
          <p:spPr>
            <a:xfrm>
              <a:off x="3246915" y="2611066"/>
              <a:ext cx="621437" cy="275204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xmlns="" id="{40DFC90B-7C50-4B09-BC93-08DFE5A9A514}"/>
                </a:ext>
              </a:extLst>
            </p:cNvPr>
            <p:cNvSpPr/>
            <p:nvPr/>
          </p:nvSpPr>
          <p:spPr>
            <a:xfrm>
              <a:off x="1229649" y="2645114"/>
              <a:ext cx="621437" cy="275204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xmlns="" id="{64EA0EC4-7A7D-40A2-B5A2-A2A0F0300B8E}"/>
                </a:ext>
              </a:extLst>
            </p:cNvPr>
            <p:cNvSpPr/>
            <p:nvPr/>
          </p:nvSpPr>
          <p:spPr>
            <a:xfrm>
              <a:off x="8054359" y="2628629"/>
              <a:ext cx="621437" cy="275204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xmlns="" id="{B92F9FAB-ED59-4B4E-AFF6-9B317F648602}"/>
                </a:ext>
              </a:extLst>
            </p:cNvPr>
            <p:cNvSpPr/>
            <p:nvPr/>
          </p:nvSpPr>
          <p:spPr>
            <a:xfrm>
              <a:off x="10855192" y="2631586"/>
              <a:ext cx="621437" cy="275204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xmlns="" id="{BDEE82EB-EAB3-445A-AB00-F6923DAB4660}"/>
                </a:ext>
              </a:extLst>
            </p:cNvPr>
            <p:cNvSpPr/>
            <p:nvPr/>
          </p:nvSpPr>
          <p:spPr>
            <a:xfrm>
              <a:off x="9761183" y="2146748"/>
              <a:ext cx="621437" cy="275204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xmlns="" id="{5FB8EEFD-644D-47A2-A92D-727FF14631F1}"/>
                </a:ext>
              </a:extLst>
            </p:cNvPr>
            <p:cNvSpPr/>
            <p:nvPr/>
          </p:nvSpPr>
          <p:spPr>
            <a:xfrm>
              <a:off x="1403712" y="1737612"/>
              <a:ext cx="187495" cy="110277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xmlns="" id="{5A6C4090-BDAC-4772-8AA1-4159E9007B9E}"/>
                </a:ext>
              </a:extLst>
            </p:cNvPr>
            <p:cNvSpPr/>
            <p:nvPr/>
          </p:nvSpPr>
          <p:spPr>
            <a:xfrm>
              <a:off x="1331466" y="2172534"/>
              <a:ext cx="187495" cy="110277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xmlns="" id="{E0FA0878-E178-42B9-8DA4-D09295DE60C0}"/>
                </a:ext>
              </a:extLst>
            </p:cNvPr>
            <p:cNvSpPr/>
            <p:nvPr/>
          </p:nvSpPr>
          <p:spPr>
            <a:xfrm>
              <a:off x="1953388" y="2299227"/>
              <a:ext cx="187495" cy="110277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xmlns="" id="{A3FACE2B-EE31-4C1D-B87E-2E8DC21DC324}"/>
                </a:ext>
              </a:extLst>
            </p:cNvPr>
            <p:cNvSpPr/>
            <p:nvPr/>
          </p:nvSpPr>
          <p:spPr>
            <a:xfrm>
              <a:off x="3557633" y="1785480"/>
              <a:ext cx="187495" cy="110277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xmlns="" id="{FF5AD2B3-035F-469D-AA22-45F907F388FD}"/>
                </a:ext>
              </a:extLst>
            </p:cNvPr>
            <p:cNvSpPr/>
            <p:nvPr/>
          </p:nvSpPr>
          <p:spPr>
            <a:xfrm>
              <a:off x="4700194" y="2212692"/>
              <a:ext cx="187495" cy="110277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xmlns="" id="{23E056E6-99CC-4D43-9FCD-1CC668EE277C}"/>
                </a:ext>
              </a:extLst>
            </p:cNvPr>
            <p:cNvSpPr/>
            <p:nvPr/>
          </p:nvSpPr>
          <p:spPr>
            <a:xfrm>
              <a:off x="9461101" y="2312476"/>
              <a:ext cx="187495" cy="110277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xmlns="" id="{F10A5003-8593-408F-AF1C-CDFB958A34D3}"/>
                </a:ext>
              </a:extLst>
            </p:cNvPr>
            <p:cNvSpPr/>
            <p:nvPr/>
          </p:nvSpPr>
          <p:spPr>
            <a:xfrm>
              <a:off x="1650369" y="1835898"/>
              <a:ext cx="187495" cy="110277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xmlns="" id="{99989DCB-B5BB-4373-888B-E371E82C2B2A}"/>
                </a:ext>
              </a:extLst>
            </p:cNvPr>
            <p:cNvSpPr/>
            <p:nvPr/>
          </p:nvSpPr>
          <p:spPr>
            <a:xfrm>
              <a:off x="1704582" y="2165268"/>
              <a:ext cx="187495" cy="110277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xmlns="" id="{068DD915-69B8-42C3-8D99-1916CB0DD425}"/>
                </a:ext>
              </a:extLst>
            </p:cNvPr>
            <p:cNvSpPr/>
            <p:nvPr/>
          </p:nvSpPr>
          <p:spPr>
            <a:xfrm>
              <a:off x="2441452" y="2813552"/>
              <a:ext cx="187495" cy="110277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xmlns="" id="{605A288D-AB43-43EF-8F9D-3C3D46E53D1B}"/>
                </a:ext>
              </a:extLst>
            </p:cNvPr>
            <p:cNvSpPr/>
            <p:nvPr/>
          </p:nvSpPr>
          <p:spPr>
            <a:xfrm>
              <a:off x="2906788" y="2703275"/>
              <a:ext cx="187495" cy="110277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xmlns="" id="{A0DB5E45-8072-4C9F-8659-C25027A8F293}"/>
                </a:ext>
              </a:extLst>
            </p:cNvPr>
            <p:cNvSpPr/>
            <p:nvPr/>
          </p:nvSpPr>
          <p:spPr>
            <a:xfrm>
              <a:off x="8713352" y="2116724"/>
              <a:ext cx="187495" cy="110277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xmlns="" id="{20AF308B-004D-4971-AFC9-6D45B19AD74D}"/>
                </a:ext>
              </a:extLst>
            </p:cNvPr>
            <p:cNvSpPr/>
            <p:nvPr/>
          </p:nvSpPr>
          <p:spPr>
            <a:xfrm>
              <a:off x="8013992" y="1682473"/>
              <a:ext cx="187495" cy="110277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xmlns="" id="{928A1C8E-9F5D-4FA5-A872-60ED1D6A256D}"/>
                </a:ext>
              </a:extLst>
            </p:cNvPr>
            <p:cNvSpPr/>
            <p:nvPr/>
          </p:nvSpPr>
          <p:spPr>
            <a:xfrm>
              <a:off x="1569521" y="2324827"/>
              <a:ext cx="187495" cy="110277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xmlns="" id="{009436E0-A261-461B-B8B5-907BF58457E5}"/>
                </a:ext>
              </a:extLst>
            </p:cNvPr>
            <p:cNvSpPr/>
            <p:nvPr/>
          </p:nvSpPr>
          <p:spPr>
            <a:xfrm>
              <a:off x="2148811" y="2656881"/>
              <a:ext cx="187495" cy="110277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xmlns="" id="{CD2C3F7A-D539-45F9-9D54-EE2F11FBFAE9}"/>
                </a:ext>
              </a:extLst>
            </p:cNvPr>
            <p:cNvSpPr/>
            <p:nvPr/>
          </p:nvSpPr>
          <p:spPr>
            <a:xfrm>
              <a:off x="4412617" y="1885112"/>
              <a:ext cx="187495" cy="110277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xmlns="" id="{C66C9B11-43B7-46F9-931B-E5EF015173F5}"/>
                </a:ext>
              </a:extLst>
            </p:cNvPr>
            <p:cNvSpPr/>
            <p:nvPr/>
          </p:nvSpPr>
          <p:spPr>
            <a:xfrm>
              <a:off x="8935258" y="2345438"/>
              <a:ext cx="187495" cy="110277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xmlns="" id="{229BD739-283B-41C7-A59D-02281B44F6CA}"/>
                </a:ext>
              </a:extLst>
            </p:cNvPr>
            <p:cNvSpPr/>
            <p:nvPr/>
          </p:nvSpPr>
          <p:spPr>
            <a:xfrm>
              <a:off x="6562053" y="1702523"/>
              <a:ext cx="187495" cy="110277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xmlns="" id="{8F797104-5CEF-499B-8619-CD013060A74D}"/>
                </a:ext>
              </a:extLst>
            </p:cNvPr>
            <p:cNvSpPr/>
            <p:nvPr/>
          </p:nvSpPr>
          <p:spPr>
            <a:xfrm>
              <a:off x="10464114" y="2225889"/>
              <a:ext cx="187495" cy="110277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xmlns="" id="{C7C036E8-88A2-483F-85D0-318D36FC7C4B}"/>
                </a:ext>
              </a:extLst>
            </p:cNvPr>
            <p:cNvSpPr/>
            <p:nvPr/>
          </p:nvSpPr>
          <p:spPr>
            <a:xfrm>
              <a:off x="1962543" y="2805550"/>
              <a:ext cx="187495" cy="110277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xmlns="" id="{2FA3BFB8-CEA5-4E77-B6BC-A16D12338C25}"/>
                </a:ext>
              </a:extLst>
            </p:cNvPr>
            <p:cNvSpPr/>
            <p:nvPr/>
          </p:nvSpPr>
          <p:spPr>
            <a:xfrm>
              <a:off x="3933870" y="1751648"/>
              <a:ext cx="187495" cy="110277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xmlns="" id="{09BDF4F6-62FC-4324-9CB1-8D79CE51BEBC}"/>
                </a:ext>
              </a:extLst>
            </p:cNvPr>
            <p:cNvSpPr/>
            <p:nvPr/>
          </p:nvSpPr>
          <p:spPr>
            <a:xfrm>
              <a:off x="8478475" y="2259101"/>
              <a:ext cx="187495" cy="110277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xmlns="" id="{ABADF43B-0DD3-4D44-9EE3-F5ACDCEFF249}"/>
                </a:ext>
              </a:extLst>
            </p:cNvPr>
            <p:cNvSpPr/>
            <p:nvPr/>
          </p:nvSpPr>
          <p:spPr>
            <a:xfrm>
              <a:off x="5552218" y="1790394"/>
              <a:ext cx="187495" cy="110277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xmlns="" id="{18E7B866-F3A3-4003-ADE6-D60CC5EEDE5B}"/>
                </a:ext>
              </a:extLst>
            </p:cNvPr>
            <p:cNvSpPr/>
            <p:nvPr/>
          </p:nvSpPr>
          <p:spPr>
            <a:xfrm>
              <a:off x="8945605" y="2208184"/>
              <a:ext cx="187495" cy="110277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xmlns="" id="{FFB10592-C3F2-4486-8B6E-8895E251FEBA}"/>
                </a:ext>
              </a:extLst>
            </p:cNvPr>
            <p:cNvSpPr/>
            <p:nvPr/>
          </p:nvSpPr>
          <p:spPr>
            <a:xfrm>
              <a:off x="7603157" y="2742323"/>
              <a:ext cx="187495" cy="110277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xmlns="" id="{2CC38250-23B2-4C6B-A2FC-6CCD5A76CA1F}"/>
                </a:ext>
              </a:extLst>
            </p:cNvPr>
            <p:cNvSpPr/>
            <p:nvPr/>
          </p:nvSpPr>
          <p:spPr>
            <a:xfrm>
              <a:off x="3819408" y="1893990"/>
              <a:ext cx="187495" cy="110277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xmlns="" id="{E4433F4F-2256-4163-9625-F48497B09275}"/>
                </a:ext>
              </a:extLst>
            </p:cNvPr>
            <p:cNvSpPr/>
            <p:nvPr/>
          </p:nvSpPr>
          <p:spPr>
            <a:xfrm>
              <a:off x="8248649" y="2152339"/>
              <a:ext cx="187495" cy="110277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xmlns="" id="{94F1E6B6-55BE-4AD7-90EF-E06BC2B17FDC}"/>
                </a:ext>
              </a:extLst>
            </p:cNvPr>
            <p:cNvSpPr/>
            <p:nvPr/>
          </p:nvSpPr>
          <p:spPr>
            <a:xfrm>
              <a:off x="6955521" y="2179537"/>
              <a:ext cx="187495" cy="110277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xmlns="" id="{40170E06-9A64-4B0D-8508-BDCFA8DC80C8}"/>
                </a:ext>
              </a:extLst>
            </p:cNvPr>
            <p:cNvSpPr/>
            <p:nvPr/>
          </p:nvSpPr>
          <p:spPr>
            <a:xfrm>
              <a:off x="8304022" y="1799600"/>
              <a:ext cx="187495" cy="110277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xmlns="" id="{C2184244-7CD3-4CC5-B408-704004BE5ADC}"/>
                </a:ext>
              </a:extLst>
            </p:cNvPr>
            <p:cNvSpPr/>
            <p:nvPr/>
          </p:nvSpPr>
          <p:spPr>
            <a:xfrm>
              <a:off x="2829434" y="2014740"/>
              <a:ext cx="187495" cy="110277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xmlns="" id="{21013DBA-4512-4F61-B93F-17656F6D9561}"/>
                </a:ext>
              </a:extLst>
            </p:cNvPr>
            <p:cNvSpPr/>
            <p:nvPr/>
          </p:nvSpPr>
          <p:spPr>
            <a:xfrm>
              <a:off x="4038153" y="1918591"/>
              <a:ext cx="187495" cy="110277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xmlns="" id="{D5FBCC15-151C-4D5B-936E-2198D42BA114}"/>
                </a:ext>
              </a:extLst>
            </p:cNvPr>
            <p:cNvSpPr/>
            <p:nvPr/>
          </p:nvSpPr>
          <p:spPr>
            <a:xfrm>
              <a:off x="3622020" y="2195319"/>
              <a:ext cx="187495" cy="110277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xmlns="" id="{1B032315-B09B-4D0B-84A5-9DAAF870C3AB}"/>
                </a:ext>
              </a:extLst>
            </p:cNvPr>
            <p:cNvSpPr/>
            <p:nvPr/>
          </p:nvSpPr>
          <p:spPr>
            <a:xfrm>
              <a:off x="9175071" y="2090499"/>
              <a:ext cx="187495" cy="110277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xmlns="" id="{8E4156F3-4E8B-4878-B438-C63E67F98DDE}"/>
                </a:ext>
              </a:extLst>
            </p:cNvPr>
            <p:cNvSpPr/>
            <p:nvPr/>
          </p:nvSpPr>
          <p:spPr>
            <a:xfrm>
              <a:off x="6755118" y="1871795"/>
              <a:ext cx="187495" cy="110277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xmlns="" id="{0E9EF89A-ED08-4B72-AB59-C466C8C4781A}"/>
                </a:ext>
              </a:extLst>
            </p:cNvPr>
            <p:cNvSpPr/>
            <p:nvPr/>
          </p:nvSpPr>
          <p:spPr>
            <a:xfrm>
              <a:off x="5982429" y="2022453"/>
              <a:ext cx="187495" cy="110277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xmlns="" id="{11E4D2CD-268F-4A2E-B660-0F281F54C3AD}"/>
                </a:ext>
              </a:extLst>
            </p:cNvPr>
            <p:cNvSpPr/>
            <p:nvPr/>
          </p:nvSpPr>
          <p:spPr>
            <a:xfrm>
              <a:off x="9216501" y="1643814"/>
              <a:ext cx="187495" cy="110277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xmlns="" id="{0ABAD115-D0A9-4050-A425-682CEC8806D3}"/>
                </a:ext>
              </a:extLst>
            </p:cNvPr>
            <p:cNvSpPr/>
            <p:nvPr/>
          </p:nvSpPr>
          <p:spPr>
            <a:xfrm>
              <a:off x="2390407" y="2008619"/>
              <a:ext cx="187495" cy="110277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xmlns="" id="{DFF93DDB-EF50-4AC9-8BE6-1A27CA782F14}"/>
                </a:ext>
              </a:extLst>
            </p:cNvPr>
            <p:cNvSpPr/>
            <p:nvPr/>
          </p:nvSpPr>
          <p:spPr>
            <a:xfrm>
              <a:off x="1246134" y="1904463"/>
              <a:ext cx="187495" cy="110277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xmlns="" id="{41268B9F-0C09-4034-9583-BFB93F2A1E3E}"/>
                </a:ext>
              </a:extLst>
            </p:cNvPr>
            <p:cNvSpPr/>
            <p:nvPr/>
          </p:nvSpPr>
          <p:spPr>
            <a:xfrm>
              <a:off x="1895657" y="2562804"/>
              <a:ext cx="187495" cy="110277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xmlns="" id="{2E763D29-4F9A-4599-9569-2A2D8AC857DD}"/>
                </a:ext>
              </a:extLst>
            </p:cNvPr>
            <p:cNvSpPr/>
            <p:nvPr/>
          </p:nvSpPr>
          <p:spPr>
            <a:xfrm>
              <a:off x="1258803" y="2376663"/>
              <a:ext cx="187495" cy="110277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xmlns="" id="{D2C69047-94CC-4BA0-BD89-A7B0EB087CBA}"/>
                </a:ext>
              </a:extLst>
            </p:cNvPr>
            <p:cNvSpPr/>
            <p:nvPr/>
          </p:nvSpPr>
          <p:spPr>
            <a:xfrm>
              <a:off x="5185392" y="2451063"/>
              <a:ext cx="187495" cy="110277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xmlns="" id="{1C8B7A50-33D9-4A31-8FEA-B7085A3E5DC2}"/>
                </a:ext>
              </a:extLst>
            </p:cNvPr>
            <p:cNvSpPr/>
            <p:nvPr/>
          </p:nvSpPr>
          <p:spPr>
            <a:xfrm>
              <a:off x="11964252" y="2737490"/>
              <a:ext cx="187495" cy="110277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xmlns="" id="{4C928463-1F17-4CC8-B187-9C6FD654E38B}"/>
                </a:ext>
              </a:extLst>
            </p:cNvPr>
            <p:cNvSpPr/>
            <p:nvPr/>
          </p:nvSpPr>
          <p:spPr>
            <a:xfrm>
              <a:off x="11006900" y="1611835"/>
              <a:ext cx="187495" cy="110277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xmlns="" id="{4355EF6C-1C58-4B0B-9144-823E33F3280E}"/>
                </a:ext>
              </a:extLst>
            </p:cNvPr>
            <p:cNvCxnSpPr/>
            <p:nvPr/>
          </p:nvCxnSpPr>
          <p:spPr>
            <a:xfrm flipH="1">
              <a:off x="2336306" y="1278385"/>
              <a:ext cx="2292683" cy="0"/>
            </a:xfrm>
            <a:prstGeom prst="straightConnector1">
              <a:avLst/>
            </a:prstGeom>
            <a:ln w="57150">
              <a:solidFill>
                <a:schemeClr val="accent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xmlns="" id="{074A1F90-A77B-4AED-9328-A834AB92A742}"/>
                </a:ext>
              </a:extLst>
            </p:cNvPr>
            <p:cNvCxnSpPr/>
            <p:nvPr/>
          </p:nvCxnSpPr>
          <p:spPr>
            <a:xfrm>
              <a:off x="2336306" y="3932808"/>
              <a:ext cx="2457635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D504F88B-C152-440A-B2AD-3C668F3FF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Illustration: Two Streams, Cars And A Stream Of Bikes</a:t>
            </a:r>
            <a:endParaRPr lang="fi-FI" sz="4000" b="1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7742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ar parked on a city street&#10;&#10;Description automatically generated">
            <a:extLst>
              <a:ext uri="{FF2B5EF4-FFF2-40B4-BE49-F238E27FC236}">
                <a16:creationId xmlns:a16="http://schemas.microsoft.com/office/drawing/2014/main" xmlns="" id="{4235A09C-8EF6-450F-A720-6F9ED40EC4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300" y="352425"/>
            <a:ext cx="7360329" cy="3936956"/>
          </a:xfrm>
          <a:prstGeom prst="rect">
            <a:avLst/>
          </a:prstGeom>
        </p:spPr>
      </p:pic>
      <p:pic>
        <p:nvPicPr>
          <p:cNvPr id="6" name="Picture 5" descr="A picture containing building, car, outdoor&#10;&#10;Description automatically generated">
            <a:extLst>
              <a:ext uri="{FF2B5EF4-FFF2-40B4-BE49-F238E27FC236}">
                <a16:creationId xmlns:a16="http://schemas.microsoft.com/office/drawing/2014/main" xmlns="" id="{7730C35F-E054-437F-9826-A32E030499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33885" y="3105149"/>
            <a:ext cx="5476827" cy="349567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2BD61EE-2BB8-4AD2-82C5-C3D0E15504BC}"/>
              </a:ext>
            </a:extLst>
          </p:cNvPr>
          <p:cNvSpPr txBox="1"/>
          <p:nvPr/>
        </p:nvSpPr>
        <p:spPr>
          <a:xfrm>
            <a:off x="967666" y="4852986"/>
            <a:ext cx="52702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Imagine This Density And Congestion</a:t>
            </a:r>
          </a:p>
          <a:p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Multiplied By 2 Or 3….</a:t>
            </a:r>
            <a:endParaRPr lang="fi-FI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1690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Thank You Presentation Images | Template Presentation | Sample of PPT  Presentation | Presentation Background Imag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76865" y="738122"/>
            <a:ext cx="7718854" cy="57891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802</TotalTime>
  <Words>249</Words>
  <Application>Microsoft Office PowerPoint</Application>
  <PresentationFormat>Custom</PresentationFormat>
  <Paragraphs>31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South East Asian Study Group Meeting in Industrial Problems  Transients in congested traffic </vt:lpstr>
      <vt:lpstr>Mixture Traffic In Crowded Urban City</vt:lpstr>
      <vt:lpstr>Mixture Traffic In Crowded Urban City</vt:lpstr>
      <vt:lpstr>Simplification: Two Flows, Cars + Bikes</vt:lpstr>
      <vt:lpstr>Simplification: Two Flows, Cars + Bikes</vt:lpstr>
      <vt:lpstr>Illustration: Two Streams, Cars And A Stream Of Bikes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Matti Heiliö</dc:creator>
  <cp:lastModifiedBy>OIA1</cp:lastModifiedBy>
  <cp:revision>25</cp:revision>
  <dcterms:created xsi:type="dcterms:W3CDTF">2019-08-27T04:38:15Z</dcterms:created>
  <dcterms:modified xsi:type="dcterms:W3CDTF">2020-10-11T08:37:44Z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577422650</vt:i4>
  </property>
  <property fmtid="{D5CDD505-2E9C-101B-9397-08002B2CF9AE}" pid="3" name="_NewReviewCycle">
    <vt:lpwstr/>
  </property>
  <property fmtid="{D5CDD505-2E9C-101B-9397-08002B2CF9AE}" pid="4" name="_EmailSubject">
    <vt:lpwstr>Website and Brochure For Virtual southeast Asia Study Group Meeting on industrial problems which is going to be held on 12-16 October 2020</vt:lpwstr>
  </property>
  <property fmtid="{D5CDD505-2E9C-101B-9397-08002B2CF9AE}" pid="5" name="_AuthorEmail">
    <vt:lpwstr>Matti.Heilio@lut.fi</vt:lpwstr>
  </property>
  <property fmtid="{D5CDD505-2E9C-101B-9397-08002B2CF9AE}" pid="6" name="_AuthorEmailDisplayName">
    <vt:lpwstr>Matti Heiliö</vt:lpwstr>
  </property>
</Properties>
</file>