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4" r:id="rId6"/>
    <p:sldId id="265" r:id="rId7"/>
    <p:sldId id="260" r:id="rId8"/>
    <p:sldId id="261" r:id="rId9"/>
    <p:sldId id="263" r:id="rId10"/>
    <p:sldId id="269" r:id="rId11"/>
    <p:sldId id="262"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E6EC653-5C4F-4F4E-9DAF-99F7EED54CA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EC653-5C4F-4F4E-9DAF-99F7EED54CA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E6EC653-5C4F-4F4E-9DAF-99F7EED54CA9}"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E36F85-0FC0-4220-8C7C-AF7BFE44A19A}" type="datetimeFigureOut">
              <a:rPr lang="en-US" smtClean="0"/>
              <a:pPr/>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EC653-5C4F-4F4E-9DAF-99F7EED54C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EE36F85-0FC0-4220-8C7C-AF7BFE44A19A}" type="datetimeFigureOut">
              <a:rPr lang="en-US" smtClean="0"/>
              <a:pPr/>
              <a:t>10/11/2020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E6EC653-5C4F-4F4E-9DAF-99F7EED54CA9}"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44" y="0"/>
            <a:ext cx="8572560" cy="6500834"/>
          </a:xfrm>
        </p:spPr>
        <p:txBody>
          <a:bodyPr>
            <a:normAutofit/>
          </a:bodyPr>
          <a:lstStyle/>
          <a:p>
            <a:pPr algn="ctr" fontAlgn="base"/>
            <a:r>
              <a:rPr lang="en-US" sz="2800" b="0" dirty="0" smtClean="0"/>
              <a:t>     </a:t>
            </a:r>
            <a:br>
              <a:rPr lang="en-US" sz="2800" b="0" dirty="0" smtClean="0"/>
            </a:br>
            <a:r>
              <a:rPr lang="en-US" sz="2800" b="0" dirty="0" smtClean="0"/>
              <a:t/>
            </a:r>
            <a:br>
              <a:rPr lang="en-US" sz="2800" b="0" dirty="0" smtClean="0"/>
            </a:br>
            <a:r>
              <a:rPr lang="en-US" sz="2800" b="0" dirty="0" smtClean="0">
                <a:solidFill>
                  <a:srgbClr val="FF0000"/>
                </a:solidFill>
              </a:rPr>
              <a:t>Mr. </a:t>
            </a:r>
            <a:r>
              <a:rPr lang="en-US" sz="2800" b="0" dirty="0" err="1" smtClean="0">
                <a:solidFill>
                  <a:srgbClr val="FF0000"/>
                </a:solidFill>
              </a:rPr>
              <a:t>Sudhir</a:t>
            </a:r>
            <a:r>
              <a:rPr lang="en-US" sz="2800" b="0" dirty="0" smtClean="0">
                <a:solidFill>
                  <a:srgbClr val="FF0000"/>
                </a:solidFill>
              </a:rPr>
              <a:t> </a:t>
            </a:r>
            <a:r>
              <a:rPr lang="en-US" sz="2800" b="0" dirty="0" err="1" smtClean="0">
                <a:solidFill>
                  <a:srgbClr val="FF0000"/>
                </a:solidFill>
              </a:rPr>
              <a:t>Nambiar</a:t>
            </a:r>
            <a:r>
              <a:rPr lang="en-US" sz="2800" dirty="0" smtClean="0">
                <a:solidFill>
                  <a:srgbClr val="FF0000"/>
                </a:solidFill>
              </a:rPr>
              <a:t/>
            </a:r>
            <a:br>
              <a:rPr lang="en-US" sz="2800" dirty="0" smtClean="0">
                <a:solidFill>
                  <a:srgbClr val="FF0000"/>
                </a:solidFill>
              </a:rPr>
            </a:br>
            <a:r>
              <a:rPr lang="en-US" sz="2800" b="0" dirty="0" smtClean="0">
                <a:solidFill>
                  <a:srgbClr val="FF0000"/>
                </a:solidFill>
              </a:rPr>
              <a:t>Adaptive Ocular Sciences Pvt. Ltd.</a:t>
            </a:r>
            <a:r>
              <a:rPr lang="en-US" sz="2800" dirty="0" smtClean="0">
                <a:solidFill>
                  <a:srgbClr val="FF0000"/>
                </a:solidFill>
              </a:rPr>
              <a:t/>
            </a:r>
            <a:br>
              <a:rPr lang="en-US" sz="2800" dirty="0" smtClean="0">
                <a:solidFill>
                  <a:srgbClr val="FF0000"/>
                </a:solidFill>
              </a:rPr>
            </a:br>
            <a:r>
              <a:rPr lang="en-US" sz="2800" b="0" dirty="0" err="1" smtClean="0">
                <a:solidFill>
                  <a:srgbClr val="FF0000"/>
                </a:solidFill>
              </a:rPr>
              <a:t>Chitra</a:t>
            </a:r>
            <a:r>
              <a:rPr lang="en-US" sz="2800" b="0" dirty="0" smtClean="0">
                <a:solidFill>
                  <a:srgbClr val="FF0000"/>
                </a:solidFill>
              </a:rPr>
              <a:t> Gujarat Industrial Development Corporation, Bhavnagar, Gujarat, India</a:t>
            </a:r>
            <a:r>
              <a:rPr lang="en-US" sz="2800" dirty="0" smtClean="0"/>
              <a:t/>
            </a:r>
            <a:br>
              <a:rPr lang="en-US" sz="2800" dirty="0" smtClean="0"/>
            </a:br>
            <a:endParaRPr lang="en-US" sz="2800" dirty="0"/>
          </a:p>
        </p:txBody>
      </p:sp>
      <p:sp>
        <p:nvSpPr>
          <p:cNvPr id="4" name="Rectangle 3"/>
          <p:cNvSpPr/>
          <p:nvPr/>
        </p:nvSpPr>
        <p:spPr>
          <a:xfrm>
            <a:off x="1928794" y="2071678"/>
            <a:ext cx="4611501" cy="954107"/>
          </a:xfrm>
          <a:prstGeom prst="rect">
            <a:avLst/>
          </a:prstGeom>
        </p:spPr>
        <p:txBody>
          <a:bodyPr wrap="square">
            <a:spAutoFit/>
          </a:bodyPr>
          <a:lstStyle/>
          <a:p>
            <a:pPr algn="ctr"/>
            <a:r>
              <a:rPr lang="en-US" sz="2800" dirty="0" smtClean="0"/>
              <a:t>In-Situ Metrology of Medical Devices </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Company</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Adaptive Ocular Sciences is a manufacturer of high end Intraocular Lenses at its state-of-the-art manufacturing unit based in Gujarat. AOS has a technical collaboration with Ocular Technology Inc - USA.</a:t>
            </a:r>
          </a:p>
          <a:p>
            <a:pPr algn="just"/>
            <a:r>
              <a:rPr lang="en-US" dirty="0" smtClean="0"/>
              <a:t>At AOS, we have made it our mission to manufacture next generation IOLs adhering to the highest global standards.</a:t>
            </a:r>
          </a:p>
          <a:p>
            <a:pPr algn="just"/>
            <a:r>
              <a:rPr lang="en-US" dirty="0" smtClean="0"/>
              <a:t>We have a dedicated and committed team having cumulative experience of more than 100 years in serving the ophthalmic industry. Dedicated R&amp;D along with constant up-gradation of technologies and infrastructure ensures delivery of quality products.</a:t>
            </a:r>
          </a:p>
          <a:p>
            <a:pPr algn="just"/>
            <a:r>
              <a:rPr lang="en-US" dirty="0" smtClean="0"/>
              <a:t>Every single product that rolls out from our facility has our guarantee of world-class quality.</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Company</a:t>
            </a:r>
            <a:endParaRPr lang="en-US" dirty="0"/>
          </a:p>
        </p:txBody>
      </p:sp>
      <p:pic>
        <p:nvPicPr>
          <p:cNvPr id="1026" name="Picture 2" descr="C:\Users\OIA1\Desktop\Study group meeting\6.1.jpg"/>
          <p:cNvPicPr>
            <a:picLocks noGrp="1" noChangeAspect="1" noChangeArrowheads="1"/>
          </p:cNvPicPr>
          <p:nvPr>
            <p:ph idx="1"/>
          </p:nvPr>
        </p:nvPicPr>
        <p:blipFill>
          <a:blip r:embed="rId2"/>
          <a:srcRect/>
          <a:stretch>
            <a:fillRect/>
          </a:stretch>
        </p:blipFill>
        <p:spPr bwMode="auto">
          <a:xfrm>
            <a:off x="1524000" y="2096294"/>
            <a:ext cx="6096000" cy="406717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Company</a:t>
            </a:r>
            <a:endParaRPr lang="en-US" dirty="0"/>
          </a:p>
        </p:txBody>
      </p:sp>
      <p:pic>
        <p:nvPicPr>
          <p:cNvPr id="2050" name="Picture 2" descr="C:\Users\OIA1\Desktop\Study group meeting\6.2.jpg"/>
          <p:cNvPicPr>
            <a:picLocks noGrp="1" noChangeAspect="1" noChangeArrowheads="1"/>
          </p:cNvPicPr>
          <p:nvPr>
            <p:ph idx="1"/>
          </p:nvPr>
        </p:nvPicPr>
        <p:blipFill>
          <a:blip r:embed="rId2"/>
          <a:srcRect/>
          <a:stretch>
            <a:fillRect/>
          </a:stretch>
        </p:blipFill>
        <p:spPr bwMode="auto">
          <a:xfrm>
            <a:off x="1524000" y="2096294"/>
            <a:ext cx="6096000" cy="406717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Company</a:t>
            </a:r>
            <a:endParaRPr lang="en-US" dirty="0"/>
          </a:p>
        </p:txBody>
      </p:sp>
      <p:pic>
        <p:nvPicPr>
          <p:cNvPr id="3074" name="Picture 2" descr="C:\Users\OIA1\Desktop\Study group meeting\6.3.jpg"/>
          <p:cNvPicPr>
            <a:picLocks noGrp="1" noChangeAspect="1" noChangeArrowheads="1"/>
          </p:cNvPicPr>
          <p:nvPr>
            <p:ph idx="1"/>
          </p:nvPr>
        </p:nvPicPr>
        <p:blipFill>
          <a:blip r:embed="rId2"/>
          <a:srcRect/>
          <a:stretch>
            <a:fillRect/>
          </a:stretch>
        </p:blipFill>
        <p:spPr bwMode="auto">
          <a:xfrm>
            <a:off x="1524000" y="2096294"/>
            <a:ext cx="6096000" cy="406717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OIA1\Desktop\Study group meeting\6.4.jpeg"/>
          <p:cNvPicPr>
            <a:picLocks noChangeAspect="1" noChangeArrowheads="1"/>
          </p:cNvPicPr>
          <p:nvPr/>
        </p:nvPicPr>
        <p:blipFill>
          <a:blip r:embed="rId2"/>
          <a:srcRect/>
          <a:stretch>
            <a:fillRect/>
          </a:stretch>
        </p:blipFill>
        <p:spPr bwMode="auto">
          <a:xfrm>
            <a:off x="508000" y="1203325"/>
            <a:ext cx="8128000" cy="44513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Problem</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Contact lenses and foldable Intra Ocular Lenses are medical devices that need to be machined in a DRY state (Single Point Diamond Turning of Hydrophilic Acrylics HEMA). </a:t>
            </a:r>
          </a:p>
          <a:p>
            <a:pPr algn="just"/>
            <a:r>
              <a:rPr lang="en-US" dirty="0" smtClean="0"/>
              <a:t>These are then hydrated in normal saline to make them soft. This process of hydration results in the dry parameters of the lens, like radius of curvature (power) and thickness of the lens getting altered due to the uptake of saline. </a:t>
            </a:r>
          </a:p>
          <a:p>
            <a:pPr algn="just"/>
            <a:r>
              <a:rPr lang="en-US" dirty="0" smtClean="0"/>
              <a:t> The swelling of the lens is dependent on multiple factors but mostly on the linear and radial expansion factor of the material being used.</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Drawbcks</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lgn="just" fontAlgn="base"/>
            <a:r>
              <a:rPr lang="en-US" dirty="0" smtClean="0"/>
              <a:t>The industry is faced with a challenge of measuring the dimensions of the lens namely its CT (Center Thickness). </a:t>
            </a:r>
          </a:p>
          <a:p>
            <a:pPr algn="just" fontAlgn="base"/>
            <a:r>
              <a:rPr lang="en-US" dirty="0" smtClean="0"/>
              <a:t>ET (Edge Thickness) and Radius of Curvature in a liquid (saline) medium. </a:t>
            </a:r>
          </a:p>
          <a:p>
            <a:pPr algn="just" fontAlgn="base"/>
            <a:r>
              <a:rPr lang="en-US" dirty="0" smtClean="0"/>
              <a:t>These lenses tend to dry out fast if taken out of saline thus altering their dimensions.</a:t>
            </a:r>
          </a:p>
          <a:p>
            <a:pPr algn="just" fontAlgn="base"/>
            <a:r>
              <a:rPr lang="en-US" dirty="0" smtClean="0"/>
              <a:t> The soft nature of the lens is not conducive to contact measurements as this can result in wrong readings.</a:t>
            </a:r>
          </a:p>
          <a:p>
            <a:pPr>
              <a:buNone/>
            </a:pPr>
            <a:r>
              <a:rPr lang="en-US" dirty="0" smtClean="0"/>
              <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OIA1\Desktop\IOL_01.jpg"/>
          <p:cNvPicPr>
            <a:picLocks noGrp="1" noChangeAspect="1" noChangeArrowheads="1"/>
          </p:cNvPicPr>
          <p:nvPr>
            <p:ph idx="1"/>
          </p:nvPr>
        </p:nvPicPr>
        <p:blipFill>
          <a:blip r:embed="rId2"/>
          <a:srcRect/>
          <a:stretch>
            <a:fillRect/>
          </a:stretch>
        </p:blipFill>
        <p:spPr bwMode="auto">
          <a:xfrm>
            <a:off x="1464434" y="1935163"/>
            <a:ext cx="6893780" cy="486873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Lenses</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7170" name="Object 2"/>
          <p:cNvGraphicFramePr>
            <a:graphicFrameLocks noChangeAspect="1"/>
          </p:cNvGraphicFramePr>
          <p:nvPr/>
        </p:nvGraphicFramePr>
        <p:xfrm>
          <a:off x="714348" y="1719332"/>
          <a:ext cx="7572427" cy="4543356"/>
        </p:xfrm>
        <a:graphic>
          <a:graphicData uri="http://schemas.openxmlformats.org/presentationml/2006/ole">
            <p:oleObj spid="_x0000_s7170" name="Acrobat Document" r:id="rId3" imgW="8019826" imgH="5667062" progId="AcroExch.Document.7">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the Problem</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r>
              <a:rPr lang="en-US" dirty="0" smtClean="0"/>
              <a:t>A possible method that could be used to avoid these measurement difficulties is to develop an OCT system that can measure these parameters inside a saline medium like a </a:t>
            </a:r>
            <a:r>
              <a:rPr lang="en-US" dirty="0" err="1" smtClean="0"/>
              <a:t>cuvet</a:t>
            </a:r>
            <a:r>
              <a:rPr lang="en-US" dirty="0" smtClean="0"/>
              <a:t> / bath. </a:t>
            </a:r>
          </a:p>
          <a:p>
            <a:pPr algn="just" fontAlgn="base"/>
            <a:r>
              <a:rPr lang="en-US" dirty="0" smtClean="0"/>
              <a:t>The resolution should be within a micron or two to make the measurement useful. </a:t>
            </a:r>
          </a:p>
          <a:p>
            <a:pPr algn="just" fontAlgn="base"/>
            <a:r>
              <a:rPr lang="en-US" dirty="0" smtClean="0"/>
              <a:t>Measurement range is between 40 to 1500 microns. Area of interest is within 14mm. </a:t>
            </a:r>
          </a:p>
          <a:p>
            <a:pPr algn="just" fontAlgn="base"/>
            <a:r>
              <a:rPr lang="en-US" dirty="0" smtClean="0"/>
              <a:t>Sag varies between the two medical devices. Contact lenses have a higher Sag compared to Intra Ocular Lenses.</a:t>
            </a:r>
          </a:p>
          <a:p>
            <a:pPr>
              <a:buNone/>
            </a:pPr>
            <a:r>
              <a:rPr lang="en-US" dirty="0" smtClean="0"/>
              <a:t/>
            </a:r>
            <a:br>
              <a:rPr lang="en-U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buNone/>
            </a:pPr>
            <a:r>
              <a:rPr lang="en-US" sz="8800" dirty="0" smtClean="0"/>
              <a:t>     </a:t>
            </a:r>
          </a:p>
          <a:p>
            <a:pPr>
              <a:buNone/>
            </a:pPr>
            <a:r>
              <a:rPr lang="en-US" sz="8800" dirty="0" smtClean="0"/>
              <a:t> </a:t>
            </a:r>
            <a:r>
              <a:rPr lang="en-US" sz="8800" dirty="0" smtClean="0"/>
              <a:t>     Thank You</a:t>
            </a:r>
            <a:endParaRPr lang="en-US" sz="8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TotalTime>
  <Words>374</Words>
  <Application>Microsoft Office PowerPoint</Application>
  <PresentationFormat>On-screen Show (4:3)</PresentationFormat>
  <Paragraphs>29</Paragraphs>
  <Slides>12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Flow</vt:lpstr>
      <vt:lpstr>Adobe Acrobat Document</vt:lpstr>
      <vt:lpstr>       Mr. Sudhir Nambiar Adaptive Ocular Sciences Pvt. Ltd. Chitra Gujarat Industrial Development Corporation, Bhavnagar, Gujarat, India </vt:lpstr>
      <vt:lpstr>Introduction to Company</vt:lpstr>
      <vt:lpstr>Introduction to Company</vt:lpstr>
      <vt:lpstr>Introduction to Company</vt:lpstr>
      <vt:lpstr>Introduction to Company</vt:lpstr>
      <vt:lpstr>Slide 6</vt:lpstr>
      <vt:lpstr>Introduction to Problem</vt:lpstr>
      <vt:lpstr>Drawbcks:</vt:lpstr>
      <vt:lpstr>Slide 9</vt:lpstr>
      <vt:lpstr>Contact Lenses</vt:lpstr>
      <vt:lpstr>Objective of the Problem</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OIA1</dc:creator>
  <cp:lastModifiedBy>OIA1</cp:lastModifiedBy>
  <cp:revision>6</cp:revision>
  <dcterms:created xsi:type="dcterms:W3CDTF">2020-10-10T15:09:42Z</dcterms:created>
  <dcterms:modified xsi:type="dcterms:W3CDTF">2020-10-11T15:53:58Z</dcterms:modified>
</cp:coreProperties>
</file>