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ink/ink8.xml" ContentType="application/inkml+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ink/ink6.xml" ContentType="application/inkml+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ink/ink3.xml" ContentType="application/inkml+xml"/>
  <Override PartName="/ppt/ink/ink4.xml" ContentType="application/inkml+xml"/>
  <Override PartName="/ppt/ink/ink5.xml" ContentType="application/inkml+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ink/ink1.xml" ContentType="application/inkml+xml"/>
  <Override PartName="/ppt/ink/ink2.xml" ContentType="application/inkml+xml"/>
  <Override PartName="/ppt/slideLayouts/slideLayout10.xml" ContentType="application/vnd.openxmlformats-officedocument.presentationml.slideLayout+xml"/>
  <Override PartName="/ppt/ink/ink10.xml" ContentType="application/inkml+xml"/>
  <Override PartName="/ppt/ink/ink1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ink/ink9.xml" ContentType="application/inkml+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ink/ink7.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61" r:id="rId3"/>
    <p:sldId id="271" r:id="rId4"/>
    <p:sldId id="265" r:id="rId5"/>
    <p:sldId id="266" r:id="rId6"/>
    <p:sldId id="267" r:id="rId7"/>
    <p:sldId id="269" r:id="rId8"/>
    <p:sldId id="257" r:id="rId9"/>
    <p:sldId id="258" r:id="rId10"/>
    <p:sldId id="270" r:id="rId11"/>
    <p:sldId id="262" r:id="rId12"/>
    <p:sldId id="272" r:id="rId13"/>
    <p:sldId id="263" r:id="rId14"/>
    <p:sldId id="279" r:id="rId15"/>
    <p:sldId id="264" r:id="rId16"/>
    <p:sldId id="274" r:id="rId17"/>
    <p:sldId id="275" r:id="rId18"/>
    <p:sldId id="276"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10" d="100"/>
          <a:sy n="110" d="100"/>
        </p:scale>
        <p:origin x="-558" y="-90"/>
      </p:cViewPr>
      <p:guideLst>
        <p:guide orient="horz" pos="2160"/>
        <p:guide pos="3840"/>
      </p:guideLst>
    </p:cSldViewPr>
  </p:slid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392D4A-94C0-4C92-B9E1-8E0CB7821638}" type="datetimeFigureOut">
              <a:rPr lang="en-US" smtClean="0"/>
              <a:pPr/>
              <a:t>10/11/2020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7AE965-DBD0-4D2A-A42D-2F6F2F920D5A}" type="slidenum">
              <a:rPr lang="en-US" smtClean="0"/>
              <a:pPr/>
              <a:t>‹#›</a:t>
            </a:fld>
            <a:endParaRPr lang="en-US"/>
          </a:p>
        </p:txBody>
      </p:sp>
    </p:spTree>
    <p:extLst>
      <p:ext uri="{BB962C8B-B14F-4D97-AF65-F5344CB8AC3E}">
        <p14:creationId xmlns:p14="http://schemas.microsoft.com/office/powerpoint/2010/main" xmlns="" val="15699992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6:59:14.51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14055 12005 0,'24'0'297,"1"0"-281,-1 0 31,-1 0-16,1 0 16,0 0-16,-48 0 297,0 0-297,1 0 16,-1 0 0,-1 0-31,1 0 31,0 0-1,1 0 17,-1 0-32,0 0 79,0 0-1,0 0 172,0 0-109,0 0-156,0 0 77,0 0 1</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6:59:17.70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14030 12675 0,'-23'0'187,"-1"0"-140,0 0-16,0 0 16,0-25-16,0 25-15,0 0 0,24-24-1,-24 24-15,0 0 47,0 0 31</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6:59:26.64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15098 12576 0,'-24'0'109,"0"0"141,1 0-156,-1 0-16,-1 0-47,1 0-15,0 0 15,1 0 16,-1 0 31</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6:59:30.09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14622 14063 0,'-24'0'47,"0"0"188,24-25-188,-24 25-1,1 0 48,-1 0-47,0 0-16,0 0 16,-1 0 16,2 0 202,-1 0-233,24-23-1,-24 23-31,0 0 31,24-25-15,-24 25 31,0 0-16</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6:59:51.551"/>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14152 8533 0,'-23'25'187,"-1"-25"-140,0 0 0,0 0 0,0 0 15,0 0-15,0 0 16,0 0-17,0 0 1,0 0-15,1 0 30,-1 0 610</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6:59:59.663"/>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11775 6995 0,'-24'0'391,"1"0"-329,-1 0-46,0 0 15,-1 0 0,1 0 48,1 0-17,-1 0 47</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7:00:02.365"/>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13631 5110 0,'-24'0'125,"0"0"-94,0 0 1,0 0-1,1 0-15,-1 0 15,-1 0-16,1 0 64,0 0-17,1 0 94,-1 0 79,0 0-173,0 0-46</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7:00:10.011"/>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12742 10145 0,'0'-25'94,"-24"25"-78,0 0 77,0 0-46,0 0-15,0 0-17,0 0 16,0 0 1,0 0 15,0 0-16</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7:00:25.922"/>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13234 8582 0,'-24'0'46,"0"0"95,0 0-32,-1 0 16,2 0-15,-1 0-79,0 0 32,0 0-1,0 0 16,1 0-47,-2 0 1,1 0 15,0 0 15,0 0-15</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7:00:30.514"/>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12222 7590 0,'-24'0'312,"0"0"-156,0 0-109,0 0 31,0 0 16,0 0-31,0 0-32,0 0 78</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0-10-07T07:00:32.595"/>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13729 7541 0,'-24'0'235,"0"0"-220,0 0 17,0 0-17,0 0 1,0 0-1,0 0 1,0 0 0,1 0-1,-1 0 17,0 0-17,-1 0 16,1 0 1,1 0-17,-1 0 63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F842C-2945-4211-B9E0-59536DB8AB17}" type="datetimeFigureOut">
              <a:rPr lang="en-US" smtClean="0"/>
              <a:pPr/>
              <a:t>10/11/2020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EA3152-C741-4757-8DB3-89ED987D6F27}" type="slidenum">
              <a:rPr lang="en-US" smtClean="0"/>
              <a:pPr/>
              <a:t>‹#›</a:t>
            </a:fld>
            <a:endParaRPr lang="en-US"/>
          </a:p>
        </p:txBody>
      </p:sp>
    </p:spTree>
    <p:extLst>
      <p:ext uri="{BB962C8B-B14F-4D97-AF65-F5344CB8AC3E}">
        <p14:creationId xmlns:p14="http://schemas.microsoft.com/office/powerpoint/2010/main" xmlns="" val="1197274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 = assessment reports of IPCC</a:t>
            </a:r>
          </a:p>
          <a:p>
            <a:endParaRPr lang="en-US" dirty="0"/>
          </a:p>
        </p:txBody>
      </p:sp>
      <p:sp>
        <p:nvSpPr>
          <p:cNvPr id="4" name="Slide Number Placeholder 3"/>
          <p:cNvSpPr>
            <a:spLocks noGrp="1"/>
          </p:cNvSpPr>
          <p:nvPr>
            <p:ph type="sldNum" sz="quarter" idx="10"/>
          </p:nvPr>
        </p:nvSpPr>
        <p:spPr/>
        <p:txBody>
          <a:bodyPr/>
          <a:lstStyle/>
          <a:p>
            <a:fld id="{ABEA3152-C741-4757-8DB3-89ED987D6F27}" type="slidenum">
              <a:rPr lang="en-US" smtClean="0"/>
              <a:pPr/>
              <a:t>2</a:t>
            </a:fld>
            <a:endParaRPr lang="en-US"/>
          </a:p>
        </p:txBody>
      </p:sp>
    </p:spTree>
    <p:extLst>
      <p:ext uri="{BB962C8B-B14F-4D97-AF65-F5344CB8AC3E}">
        <p14:creationId xmlns:p14="http://schemas.microsoft.com/office/powerpoint/2010/main" xmlns="" val="2819887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Importance : extreme has effects on different fields like agriculture, health water resources hence most important</a:t>
            </a:r>
            <a:endParaRPr lang="en-US" dirty="0"/>
          </a:p>
        </p:txBody>
      </p:sp>
      <p:sp>
        <p:nvSpPr>
          <p:cNvPr id="4" name="Slide Number Placeholder 3"/>
          <p:cNvSpPr>
            <a:spLocks noGrp="1"/>
          </p:cNvSpPr>
          <p:nvPr>
            <p:ph type="sldNum" sz="quarter" idx="10"/>
          </p:nvPr>
        </p:nvSpPr>
        <p:spPr/>
        <p:txBody>
          <a:bodyPr/>
          <a:lstStyle/>
          <a:p>
            <a:fld id="{ABEA3152-C741-4757-8DB3-89ED987D6F27}" type="slidenum">
              <a:rPr lang="en-US" smtClean="0"/>
              <a:pPr/>
              <a:t>3</a:t>
            </a:fld>
            <a:endParaRPr lang="en-US"/>
          </a:p>
        </p:txBody>
      </p:sp>
    </p:spTree>
    <p:extLst>
      <p:ext uri="{BB962C8B-B14F-4D97-AF65-F5344CB8AC3E}">
        <p14:creationId xmlns:p14="http://schemas.microsoft.com/office/powerpoint/2010/main" xmlns="" val="3214404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BEA3152-C741-4757-8DB3-89ED987D6F27}" type="slidenum">
              <a:rPr lang="en-US" smtClean="0"/>
              <a:pPr/>
              <a:t>4</a:t>
            </a:fld>
            <a:endParaRPr lang="en-US"/>
          </a:p>
        </p:txBody>
      </p:sp>
    </p:spTree>
    <p:extLst>
      <p:ext uri="{BB962C8B-B14F-4D97-AF65-F5344CB8AC3E}">
        <p14:creationId xmlns:p14="http://schemas.microsoft.com/office/powerpoint/2010/main" xmlns="" val="2321385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Method</a:t>
            </a:r>
            <a:r>
              <a:rPr lang="en-US" baseline="0" dirty="0" smtClean="0"/>
              <a:t> explained is right but grid box  value given here are wrong. We have calculated.</a:t>
            </a:r>
            <a:endParaRPr lang="en-US" dirty="0"/>
          </a:p>
        </p:txBody>
      </p:sp>
      <p:sp>
        <p:nvSpPr>
          <p:cNvPr id="4" name="Slide Number Placeholder 3"/>
          <p:cNvSpPr>
            <a:spLocks noGrp="1"/>
          </p:cNvSpPr>
          <p:nvPr>
            <p:ph type="sldNum" sz="quarter" idx="10"/>
          </p:nvPr>
        </p:nvSpPr>
        <p:spPr/>
        <p:txBody>
          <a:bodyPr/>
          <a:lstStyle/>
          <a:p>
            <a:fld id="{ABEA3152-C741-4757-8DB3-89ED987D6F27}" type="slidenum">
              <a:rPr lang="en-US" smtClean="0"/>
              <a:pPr/>
              <a:t>7</a:t>
            </a:fld>
            <a:endParaRPr lang="en-US"/>
          </a:p>
        </p:txBody>
      </p:sp>
    </p:spTree>
    <p:extLst>
      <p:ext uri="{BB962C8B-B14F-4D97-AF65-F5344CB8AC3E}">
        <p14:creationId xmlns:p14="http://schemas.microsoft.com/office/powerpoint/2010/main" xmlns="" val="36292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Difference between interpolation methods for Rx1 day (averaged over the per-</a:t>
            </a:r>
          </a:p>
          <a:p>
            <a:r>
              <a:rPr lang="en-US" dirty="0" err="1" smtClean="0"/>
              <a:t>iod</a:t>
            </a:r>
            <a:r>
              <a:rPr lang="en-US" dirty="0" smtClean="0"/>
              <a:t> 1961–1990) at horizontal resolutions (a) 0.25°x0.25° and (b) 1.5°x1.5°. Columns</a:t>
            </a:r>
          </a:p>
          <a:p>
            <a:r>
              <a:rPr lang="en-US" dirty="0" smtClean="0"/>
              <a:t>indicate the interpolation methods being compared: NAT-CSS (left), NAT-ADW</a:t>
            </a:r>
          </a:p>
          <a:p>
            <a:r>
              <a:rPr lang="en-US" dirty="0" smtClean="0"/>
              <a:t>(center) and CSS-ADW (right). Rows indicate the gridding approach: grid of annual</a:t>
            </a:r>
          </a:p>
          <a:p>
            <a:r>
              <a:rPr lang="en-US" dirty="0" smtClean="0"/>
              <a:t>extreme (</a:t>
            </a:r>
            <a:r>
              <a:rPr lang="en-US" dirty="0" err="1" smtClean="0"/>
              <a:t>xgrid</a:t>
            </a:r>
            <a:r>
              <a:rPr lang="en-US" dirty="0" smtClean="0"/>
              <a:t>, top) and extreme from daily grid (</a:t>
            </a:r>
            <a:r>
              <a:rPr lang="en-US" dirty="0" err="1" smtClean="0"/>
              <a:t>gridx</a:t>
            </a:r>
            <a:r>
              <a:rPr lang="en-US" dirty="0" smtClean="0"/>
              <a:t>, bottom). Black dot markers</a:t>
            </a:r>
          </a:p>
          <a:p>
            <a:r>
              <a:rPr lang="en-US" dirty="0" smtClean="0"/>
              <a:t>indicate signiﬁcant difference (pr0.1; Student's t-test).</a:t>
            </a:r>
            <a:endParaRPr lang="en-US" dirty="0"/>
          </a:p>
        </p:txBody>
      </p:sp>
      <p:sp>
        <p:nvSpPr>
          <p:cNvPr id="4" name="Slide Number Placeholder 3"/>
          <p:cNvSpPr>
            <a:spLocks noGrp="1"/>
          </p:cNvSpPr>
          <p:nvPr>
            <p:ph type="sldNum" sz="quarter" idx="10"/>
          </p:nvPr>
        </p:nvSpPr>
        <p:spPr/>
        <p:txBody>
          <a:bodyPr/>
          <a:lstStyle/>
          <a:p>
            <a:fld id="{ABEA3152-C741-4757-8DB3-89ED987D6F27}" type="slidenum">
              <a:rPr lang="en-US" smtClean="0"/>
              <a:pPr/>
              <a:t>14</a:t>
            </a:fld>
            <a:endParaRPr lang="en-US"/>
          </a:p>
        </p:txBody>
      </p:sp>
    </p:spTree>
    <p:extLst>
      <p:ext uri="{BB962C8B-B14F-4D97-AF65-F5344CB8AC3E}">
        <p14:creationId xmlns:p14="http://schemas.microsoft.com/office/powerpoint/2010/main" xmlns="" val="181310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2. (a) Observed mean annual maximum precipitation (AMP) for the period of 1951 – 2005; (b – d) ensemble mean bias (%) in AMP in the BEST-GCMs (CMCC-CMS,</a:t>
            </a:r>
          </a:p>
          <a:p>
            <a:r>
              <a:rPr lang="en-US" dirty="0" smtClean="0"/>
              <a:t>CNRM-CM5, GFDL-CM3, and MPI-ESM-MR), HOST-GCMs (MPI-ESM-LR, GFDL-ESM2M, IPSL-CM5A-LR, and EC-EARTH), and CORDEX-RCMs (COSMO-CLM, RegCM4-GFDL,</a:t>
            </a:r>
          </a:p>
          <a:p>
            <a:r>
              <a:rPr lang="en-US" dirty="0" smtClean="0"/>
              <a:t>RegCM4-LMDZ, and SMHI-RCA4); and (e – p) bias for the individual models in the BEST-GCMs, HOST-GCMs, and CORDEX-RCMs. Bias (%) for the BEST-GCMs, HOST-GCMs,</a:t>
            </a:r>
          </a:p>
          <a:p>
            <a:r>
              <a:rPr lang="en-US" dirty="0" smtClean="0"/>
              <a:t>and CORDEX-RCMs was estimated for the period of 1951 – 2005. Stippling shows grid cells where mean is </a:t>
            </a:r>
            <a:r>
              <a:rPr lang="en-US" dirty="0" err="1" smtClean="0"/>
              <a:t>signi</a:t>
            </a:r>
            <a:r>
              <a:rPr lang="en-US" dirty="0" smtClean="0"/>
              <a:t> ﬁ </a:t>
            </a:r>
            <a:r>
              <a:rPr lang="en-US" dirty="0" err="1" smtClean="0"/>
              <a:t>cantly</a:t>
            </a:r>
            <a:r>
              <a:rPr lang="en-US" dirty="0" smtClean="0"/>
              <a:t> different than observed mean as estimated by</a:t>
            </a:r>
          </a:p>
          <a:p>
            <a:r>
              <a:rPr lang="en-US" dirty="0" smtClean="0"/>
              <a:t>the rank sum test. Stippling in Figures 2b – 2d shows grid cells where mean is </a:t>
            </a:r>
            <a:r>
              <a:rPr lang="en-US" dirty="0" err="1" smtClean="0"/>
              <a:t>signi</a:t>
            </a:r>
            <a:r>
              <a:rPr lang="en-US" dirty="0" smtClean="0"/>
              <a:t> ﬁ </a:t>
            </a:r>
            <a:r>
              <a:rPr lang="en-US" dirty="0" err="1" smtClean="0"/>
              <a:t>cantly</a:t>
            </a:r>
            <a:r>
              <a:rPr lang="en-US" dirty="0" smtClean="0"/>
              <a:t> different than observed mean in all the models in the BEST-GCMs, HOST-GCM,</a:t>
            </a:r>
          </a:p>
          <a:p>
            <a:r>
              <a:rPr lang="en-US" dirty="0" smtClean="0"/>
              <a:t>and CORDEX-RCMs.</a:t>
            </a:r>
          </a:p>
          <a:p>
            <a:endParaRPr lang="en-US" dirty="0" smtClean="0"/>
          </a:p>
          <a:p>
            <a:r>
              <a:rPr lang="en-US" dirty="0" smtClean="0"/>
              <a:t>“ BEST-GCMs ” =  selected based on their performance to simulate extreme precipitation over India.</a:t>
            </a:r>
          </a:p>
          <a:p>
            <a:r>
              <a:rPr lang="en-US" dirty="0" smtClean="0"/>
              <a:t> HOST-GCMs = overall ability to simulate the Indian Monsoon and the large-scale atmospheric variables  of the South Asian monsoon</a:t>
            </a:r>
            <a:endParaRPr lang="en-US" dirty="0"/>
          </a:p>
        </p:txBody>
      </p:sp>
      <p:sp>
        <p:nvSpPr>
          <p:cNvPr id="4" name="Slide Number Placeholder 3"/>
          <p:cNvSpPr>
            <a:spLocks noGrp="1"/>
          </p:cNvSpPr>
          <p:nvPr>
            <p:ph type="sldNum" sz="quarter" idx="10"/>
          </p:nvPr>
        </p:nvSpPr>
        <p:spPr/>
        <p:txBody>
          <a:bodyPr/>
          <a:lstStyle/>
          <a:p>
            <a:fld id="{ABEA3152-C741-4757-8DB3-89ED987D6F27}" type="slidenum">
              <a:rPr lang="en-US" smtClean="0"/>
              <a:pPr/>
              <a:t>15</a:t>
            </a:fld>
            <a:endParaRPr lang="en-US"/>
          </a:p>
        </p:txBody>
      </p:sp>
    </p:spTree>
    <p:extLst>
      <p:ext uri="{BB962C8B-B14F-4D97-AF65-F5344CB8AC3E}">
        <p14:creationId xmlns:p14="http://schemas.microsoft.com/office/powerpoint/2010/main" xmlns="" val="848334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Should we go with down</a:t>
            </a:r>
            <a:r>
              <a:rPr lang="en-US" baseline="0" dirty="0" smtClean="0"/>
              <a:t> scaling and bias correction with observed data (limitation: observed data should be available)</a:t>
            </a:r>
          </a:p>
          <a:p>
            <a:r>
              <a:rPr lang="en-US" baseline="0" dirty="0" smtClean="0"/>
              <a:t>OR finer grid products should be available for end users who are working on the effects of extreme on different fields like agriculture, health water resources</a:t>
            </a:r>
            <a:endParaRPr lang="en-US" dirty="0"/>
          </a:p>
        </p:txBody>
      </p:sp>
      <p:sp>
        <p:nvSpPr>
          <p:cNvPr id="4" name="Slide Number Placeholder 3"/>
          <p:cNvSpPr>
            <a:spLocks noGrp="1"/>
          </p:cNvSpPr>
          <p:nvPr>
            <p:ph type="sldNum" sz="quarter" idx="10"/>
          </p:nvPr>
        </p:nvSpPr>
        <p:spPr/>
        <p:txBody>
          <a:bodyPr/>
          <a:lstStyle/>
          <a:p>
            <a:fld id="{ABEA3152-C741-4757-8DB3-89ED987D6F27}" type="slidenum">
              <a:rPr lang="en-US" smtClean="0"/>
              <a:pPr/>
              <a:t>16</a:t>
            </a:fld>
            <a:endParaRPr lang="en-US"/>
          </a:p>
        </p:txBody>
      </p:sp>
    </p:spTree>
    <p:extLst>
      <p:ext uri="{BB962C8B-B14F-4D97-AF65-F5344CB8AC3E}">
        <p14:creationId xmlns:p14="http://schemas.microsoft.com/office/powerpoint/2010/main" xmlns="" val="2226935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4A18A9-D1CF-4F80-A389-A06FC284D9A4}" type="datetime1">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2465062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01C31A-C62B-4412-9B73-B0B6949708EB}" type="datetime1">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4134262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DE27B4-C842-420A-A091-8F232A99A795}" type="datetime1">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4037375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943F4B-C23E-4819-9A2A-7B3EF4946062}" type="datetime1">
              <a:rPr lang="en-US" smtClean="0"/>
              <a:pPr/>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3246752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38E128-9307-49F4-B5D7-984A0D4F95AD}" type="datetime1">
              <a:rPr lang="en-US" smtClean="0"/>
              <a:pPr/>
              <a:t>10/11/2020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2978368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F3A1A1-A524-4428-81A7-7F82B68090D2}" type="datetime1">
              <a:rPr lang="en-US" smtClean="0"/>
              <a:pPr/>
              <a:t>10/11/2020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16207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2116DE-6F01-4731-8196-DDA40B25959B}" type="datetime1">
              <a:rPr lang="en-US" smtClean="0"/>
              <a:pPr/>
              <a:t>10/11/2020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835355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9FF401-7B0F-4C14-A9E3-72275AF0FEF0}" type="datetime1">
              <a:rPr lang="en-US" smtClean="0"/>
              <a:pPr/>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3796271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09BE50-49AB-4482-9ADE-DBF989389168}" type="datetime1">
              <a:rPr lang="en-US" smtClean="0"/>
              <a:pPr/>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1412294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67A55B-6AE3-46CD-AF7A-45111CDE5172}" type="datetime1">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3950986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F4CD00-3442-4CB7-B17A-16AD832A81E3}" type="datetime1">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2812665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B50E0C-4389-44C5-8FE2-8BD41DFA4303}" type="datetime1">
              <a:rPr lang="en-US" smtClean="0"/>
              <a:pPr/>
              <a:t>10/11/2020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45DC84-E934-40F8-B756-73380A5F384C}" type="slidenum">
              <a:rPr lang="en-US" smtClean="0"/>
              <a:pPr/>
              <a:t>‹#›</a:t>
            </a:fld>
            <a:endParaRPr lang="en-US"/>
          </a:p>
        </p:txBody>
      </p:sp>
    </p:spTree>
    <p:extLst>
      <p:ext uri="{BB962C8B-B14F-4D97-AF65-F5344CB8AC3E}">
        <p14:creationId xmlns:p14="http://schemas.microsoft.com/office/powerpoint/2010/main" xmlns="" val="3256922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customXml" Target="../ink/ink6.xml"/><Relationship Id="rId18" Type="http://schemas.openxmlformats.org/officeDocument/2006/relationships/image" Target="../media/image19.emf"/><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16.emf"/><Relationship Id="rId17" Type="http://schemas.openxmlformats.org/officeDocument/2006/relationships/customXml" Target="../ink/ink8.xml"/><Relationship Id="rId2" Type="http://schemas.openxmlformats.org/officeDocument/2006/relationships/image" Target="../media/image11.png"/><Relationship Id="rId16" Type="http://schemas.openxmlformats.org/officeDocument/2006/relationships/image" Target="../media/image18.emf"/><Relationship Id="rId20" Type="http://schemas.openxmlformats.org/officeDocument/2006/relationships/image" Target="../media/image20.emf"/><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customXml" Target="../ink/ink5.xml"/><Relationship Id="rId24" Type="http://schemas.openxmlformats.org/officeDocument/2006/relationships/image" Target="../media/image22.emf"/><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10" Type="http://schemas.openxmlformats.org/officeDocument/2006/relationships/image" Target="../media/image15.emf"/><Relationship Id="rId19" Type="http://schemas.openxmlformats.org/officeDocument/2006/relationships/customXml" Target="../ink/ink9.xml"/><Relationship Id="rId4" Type="http://schemas.openxmlformats.org/officeDocument/2006/relationships/image" Target="../media/image12.emf"/><Relationship Id="rId9" Type="http://schemas.openxmlformats.org/officeDocument/2006/relationships/customXml" Target="../ink/ink4.xml"/><Relationship Id="rId14" Type="http://schemas.openxmlformats.org/officeDocument/2006/relationships/image" Target="../media/image17.emf"/><Relationship Id="rId22" Type="http://schemas.openxmlformats.org/officeDocument/2006/relationships/image" Target="../media/image21.emf"/></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1516" y="1555953"/>
            <a:ext cx="9144000" cy="2387600"/>
          </a:xfrm>
        </p:spPr>
        <p:txBody>
          <a:bodyPr>
            <a:normAutofit/>
          </a:bodyPr>
          <a:lstStyle/>
          <a:p>
            <a:r>
              <a:rPr lang="en-US" sz="4000" b="1" dirty="0" smtClean="0"/>
              <a:t>Problem 05:</a:t>
            </a:r>
            <a:br>
              <a:rPr lang="en-US" sz="4000" b="1" dirty="0" smtClean="0"/>
            </a:br>
            <a:r>
              <a:rPr lang="en-US" b="1" dirty="0" smtClean="0"/>
              <a:t>Gridded </a:t>
            </a:r>
            <a:r>
              <a:rPr lang="en-US" b="1" dirty="0"/>
              <a:t>Climate Data for Local </a:t>
            </a:r>
            <a:r>
              <a:rPr lang="en-US" b="1" dirty="0" smtClean="0"/>
              <a:t>Scale</a:t>
            </a:r>
            <a:endParaRPr lang="en-US" dirty="0"/>
          </a:p>
        </p:txBody>
      </p:sp>
      <p:sp>
        <p:nvSpPr>
          <p:cNvPr id="3" name="Subtitle 2"/>
          <p:cNvSpPr>
            <a:spLocks noGrp="1"/>
          </p:cNvSpPr>
          <p:nvPr>
            <p:ph type="subTitle" idx="1"/>
          </p:nvPr>
        </p:nvSpPr>
        <p:spPr>
          <a:xfrm>
            <a:off x="1301516" y="4451157"/>
            <a:ext cx="9144000" cy="1655762"/>
          </a:xfrm>
        </p:spPr>
        <p:txBody>
          <a:bodyPr>
            <a:normAutofit fontScale="92500" lnSpcReduction="20000"/>
          </a:bodyPr>
          <a:lstStyle/>
          <a:p>
            <a:r>
              <a:rPr lang="en-US" dirty="0" smtClean="0"/>
              <a:t>Dr. </a:t>
            </a:r>
            <a:r>
              <a:rPr lang="en-US" dirty="0" err="1"/>
              <a:t>Sanskriti</a:t>
            </a:r>
            <a:r>
              <a:rPr lang="en-US" dirty="0"/>
              <a:t> </a:t>
            </a:r>
            <a:r>
              <a:rPr lang="en-US" dirty="0" err="1" smtClean="0"/>
              <a:t>Mujumdar</a:t>
            </a:r>
            <a:r>
              <a:rPr lang="en-US" dirty="0" smtClean="0"/>
              <a:t>,</a:t>
            </a:r>
          </a:p>
          <a:p>
            <a:r>
              <a:rPr lang="en-US" dirty="0" smtClean="0"/>
              <a:t>Director, Institute of Climate Change Research</a:t>
            </a:r>
          </a:p>
          <a:p>
            <a:r>
              <a:rPr lang="en-US" dirty="0"/>
              <a:t>Associate Professor, Civil Engineering Department, Faculty of Technology &amp; Engineering</a:t>
            </a:r>
          </a:p>
          <a:p>
            <a:r>
              <a:rPr lang="en-US" dirty="0" smtClean="0"/>
              <a:t>The Maharaja </a:t>
            </a:r>
            <a:r>
              <a:rPr lang="en-US" dirty="0" err="1" smtClean="0"/>
              <a:t>Sayajirao</a:t>
            </a:r>
            <a:r>
              <a:rPr lang="en-US" dirty="0" smtClean="0"/>
              <a:t> University of Baroda.</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l="27272" t="16973" r="28662" b="26064"/>
          <a:stretch/>
        </p:blipFill>
        <p:spPr>
          <a:xfrm>
            <a:off x="10091785" y="0"/>
            <a:ext cx="1910161" cy="2038360"/>
          </a:xfrm>
          <a:prstGeom prst="rect">
            <a:avLst/>
          </a:prstGeom>
        </p:spPr>
      </p:pic>
      <p:sp>
        <p:nvSpPr>
          <p:cNvPr id="5" name="Slide Number Placeholder 4"/>
          <p:cNvSpPr>
            <a:spLocks noGrp="1"/>
          </p:cNvSpPr>
          <p:nvPr>
            <p:ph type="sldNum" sz="quarter" idx="12"/>
          </p:nvPr>
        </p:nvSpPr>
        <p:spPr/>
        <p:txBody>
          <a:bodyPr/>
          <a:lstStyle/>
          <a:p>
            <a:fld id="{5C45DC84-E934-40F8-B756-73380A5F384C}" type="slidenum">
              <a:rPr lang="en-US" smtClean="0"/>
              <a:pPr/>
              <a:t>1</a:t>
            </a:fld>
            <a:endParaRPr lang="en-US"/>
          </a:p>
        </p:txBody>
      </p:sp>
      <p:sp>
        <p:nvSpPr>
          <p:cNvPr id="6" name="TextBox 5"/>
          <p:cNvSpPr txBox="1"/>
          <p:nvPr/>
        </p:nvSpPr>
        <p:spPr>
          <a:xfrm>
            <a:off x="-137615" y="348044"/>
            <a:ext cx="11491415" cy="954107"/>
          </a:xfrm>
          <a:prstGeom prst="rect">
            <a:avLst/>
          </a:prstGeom>
          <a:noFill/>
        </p:spPr>
        <p:txBody>
          <a:bodyPr wrap="square" rtlCol="0">
            <a:spAutoFit/>
          </a:bodyPr>
          <a:lstStyle/>
          <a:p>
            <a:pPr algn="ctr"/>
            <a:r>
              <a:rPr lang="en-US" sz="2800" b="1" dirty="0"/>
              <a:t>1</a:t>
            </a:r>
            <a:r>
              <a:rPr lang="en-US" sz="2800" b="1" baseline="30000" dirty="0"/>
              <a:t>st</a:t>
            </a:r>
            <a:r>
              <a:rPr lang="en-US" sz="2800" b="1" dirty="0"/>
              <a:t> Virtual South East Asian Study Group Meeting on </a:t>
            </a:r>
            <a:endParaRPr lang="en-US" sz="2800" b="1" dirty="0" smtClean="0"/>
          </a:p>
          <a:p>
            <a:pPr algn="ctr"/>
            <a:r>
              <a:rPr lang="en-US" sz="2800" b="1" dirty="0" smtClean="0"/>
              <a:t>Industrial </a:t>
            </a:r>
            <a:r>
              <a:rPr lang="en-US" sz="2800" b="1" dirty="0"/>
              <a:t>Problems (VSEASGMIP 2020</a:t>
            </a:r>
            <a:r>
              <a:rPr lang="en-US" sz="2800" b="1" dirty="0" smtClean="0"/>
              <a:t>)</a:t>
            </a:r>
            <a:endParaRPr lang="en-US" sz="2800" b="1" dirty="0"/>
          </a:p>
        </p:txBody>
      </p:sp>
      <p:sp>
        <p:nvSpPr>
          <p:cNvPr id="7" name="Footer Placeholder 6"/>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xmlns="" val="2262099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1693"/>
            <a:ext cx="10515600" cy="1325563"/>
          </a:xfrm>
        </p:spPr>
        <p:txBody>
          <a:bodyPr/>
          <a:lstStyle/>
          <a:p>
            <a:pPr fontAlgn="base"/>
            <a:r>
              <a:rPr lang="en-US" b="1" dirty="0" smtClean="0"/>
              <a:t>Objectives</a:t>
            </a:r>
            <a:endParaRPr lang="en-US" dirty="0"/>
          </a:p>
        </p:txBody>
      </p:sp>
      <p:sp>
        <p:nvSpPr>
          <p:cNvPr id="3" name="Content Placeholder 2"/>
          <p:cNvSpPr>
            <a:spLocks noGrp="1"/>
          </p:cNvSpPr>
          <p:nvPr>
            <p:ph idx="1"/>
          </p:nvPr>
        </p:nvSpPr>
        <p:spPr>
          <a:xfrm>
            <a:off x="7061579" y="1116391"/>
            <a:ext cx="5130421" cy="4351338"/>
          </a:xfrm>
        </p:spPr>
        <p:txBody>
          <a:bodyPr/>
          <a:lstStyle/>
          <a:p>
            <a:pPr lvl="0" fontAlgn="base"/>
            <a:r>
              <a:rPr lang="en-US" dirty="0" smtClean="0"/>
              <a:t>How </a:t>
            </a:r>
            <a:r>
              <a:rPr lang="en-US" dirty="0"/>
              <a:t>to preserve extreme values in methods of gridding and downscaling and interpolation.</a:t>
            </a:r>
          </a:p>
          <a:p>
            <a:pPr lvl="0" fontAlgn="base"/>
            <a:r>
              <a:rPr lang="en-US" dirty="0"/>
              <a:t>How to enhance ‘performance</a:t>
            </a:r>
            <a:r>
              <a:rPr lang="en-US" dirty="0" smtClean="0"/>
              <a:t>’ (Through Re gridding at finer scale or through Down scaling) </a:t>
            </a:r>
            <a:r>
              <a:rPr lang="en-US" dirty="0"/>
              <a:t>of Gridded datasets at local </a:t>
            </a:r>
            <a:r>
              <a:rPr lang="en-US" dirty="0" smtClean="0"/>
              <a:t>scale.</a:t>
            </a:r>
            <a:endParaRPr lang="en-US" dirty="0"/>
          </a:p>
          <a:p>
            <a:endParaRPr lang="en-US" dirty="0"/>
          </a:p>
        </p:txBody>
      </p:sp>
      <p:sp>
        <p:nvSpPr>
          <p:cNvPr id="4" name="Slide Number Placeholder 3"/>
          <p:cNvSpPr>
            <a:spLocks noGrp="1"/>
          </p:cNvSpPr>
          <p:nvPr>
            <p:ph type="sldNum" sz="quarter" idx="12"/>
          </p:nvPr>
        </p:nvSpPr>
        <p:spPr/>
        <p:txBody>
          <a:bodyPr/>
          <a:lstStyle/>
          <a:p>
            <a:fld id="{5C45DC84-E934-40F8-B756-73380A5F384C}" type="slidenum">
              <a:rPr lang="en-US" smtClean="0"/>
              <a:pPr/>
              <a:t>2</a:t>
            </a:fld>
            <a:endParaRPr lang="en-US"/>
          </a:p>
        </p:txBody>
      </p:sp>
      <p:sp>
        <p:nvSpPr>
          <p:cNvPr id="5" name="Footer Placeholder 4"/>
          <p:cNvSpPr>
            <a:spLocks noGrp="1"/>
          </p:cNvSpPr>
          <p:nvPr>
            <p:ph type="ftr" sz="quarter" idx="11"/>
          </p:nvPr>
        </p:nvSpPr>
        <p:spPr>
          <a:xfrm>
            <a:off x="4038600" y="6356350"/>
            <a:ext cx="5569424" cy="365125"/>
          </a:xfrm>
        </p:spPr>
        <p:txBody>
          <a:bodyPr/>
          <a:lstStyle/>
          <a:p>
            <a:r>
              <a:rPr lang="en-US" dirty="0"/>
              <a:t>IPCC Fourth Assessment Report: Climate Change </a:t>
            </a:r>
            <a:r>
              <a:rPr lang="en-US" dirty="0" smtClean="0"/>
              <a:t>2007, </a:t>
            </a:r>
            <a:r>
              <a:rPr lang="en-US" dirty="0" err="1"/>
              <a:t>Oke</a:t>
            </a:r>
            <a:r>
              <a:rPr lang="en-US" dirty="0"/>
              <a:t> et al. 2017- Urban climate</a:t>
            </a:r>
          </a:p>
          <a:p>
            <a:r>
              <a:rPr lang="en-US" dirty="0" smtClean="0"/>
              <a:t> </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3440" y="1376980"/>
            <a:ext cx="2305403" cy="5435134"/>
          </a:xfrm>
          <a:prstGeom prst="rect">
            <a:avLst/>
          </a:prstGeom>
        </p:spPr>
      </p:pic>
      <p:pic>
        <p:nvPicPr>
          <p:cNvPr id="7" name="Picture 2"/>
          <p:cNvPicPr>
            <a:picLocks noChangeAspect="1" noChangeArrowheads="1"/>
          </p:cNvPicPr>
          <p:nvPr/>
        </p:nvPicPr>
        <p:blipFill>
          <a:blip r:embed="rId4" cstate="print"/>
          <a:srcRect r="3877"/>
          <a:stretch>
            <a:fillRect/>
          </a:stretch>
        </p:blipFill>
        <p:spPr bwMode="auto">
          <a:xfrm>
            <a:off x="3182202" y="1170983"/>
            <a:ext cx="3905535" cy="4923451"/>
          </a:xfrm>
          <a:prstGeom prst="rect">
            <a:avLst/>
          </a:prstGeom>
          <a:noFill/>
          <a:ln w="9525">
            <a:noFill/>
            <a:miter lim="800000"/>
            <a:headEnd/>
            <a:tailEnd/>
          </a:ln>
        </p:spPr>
      </p:pic>
    </p:spTree>
    <p:extLst>
      <p:ext uri="{BB962C8B-B14F-4D97-AF65-F5344CB8AC3E}">
        <p14:creationId xmlns:p14="http://schemas.microsoft.com/office/powerpoint/2010/main" xmlns="" val="42347778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Extreme Event</a:t>
            </a:r>
            <a:endParaRPr lang="en-US" dirty="0"/>
          </a:p>
        </p:txBody>
      </p:sp>
      <p:sp>
        <p:nvSpPr>
          <p:cNvPr id="3" name="Content Placeholder 2"/>
          <p:cNvSpPr>
            <a:spLocks noGrp="1"/>
          </p:cNvSpPr>
          <p:nvPr>
            <p:ph idx="1"/>
          </p:nvPr>
        </p:nvSpPr>
        <p:spPr>
          <a:xfrm>
            <a:off x="6755641" y="1307009"/>
            <a:ext cx="5186149" cy="5049341"/>
          </a:xfrm>
        </p:spPr>
        <p:txBody>
          <a:bodyPr>
            <a:normAutofit fontScale="85000" lnSpcReduction="10000"/>
          </a:bodyPr>
          <a:lstStyle/>
          <a:p>
            <a:r>
              <a:rPr lang="en-US" dirty="0"/>
              <a:t>The IPCC Special Report on Managing the Risks of Extreme Events and Disasters to Advance Climate Change Adaptation gives a definition, stating that “an extreme (weather of climate) event is generally defined as the occurrence of a value of a weather or climate variable above (or below) a threshold value near the upper (or lower) ends of the range of observed values of the variable</a:t>
            </a:r>
            <a:r>
              <a:rPr lang="en-US" dirty="0" smtClean="0"/>
              <a:t>”. </a:t>
            </a:r>
          </a:p>
          <a:p>
            <a:r>
              <a:rPr lang="en-US" dirty="0"/>
              <a:t>Extreme events:  very heavy rainfall, flood, draught, heat wave, Cold wave. Tornado, Cyclones.</a:t>
            </a:r>
          </a:p>
          <a:p>
            <a:pPr marL="0" indent="0">
              <a:buNone/>
            </a:pPr>
            <a:endParaRPr lang="en-US"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5C45DC84-E934-40F8-B756-73380A5F384C}" type="slidenum">
              <a:rPr lang="en-US" smtClean="0"/>
              <a:pPr/>
              <a:t>3</a:t>
            </a:fld>
            <a:endParaRPr lang="en-US"/>
          </a:p>
        </p:txBody>
      </p:sp>
      <p:sp>
        <p:nvSpPr>
          <p:cNvPr id="5" name="Footer Placeholder 4"/>
          <p:cNvSpPr>
            <a:spLocks noGrp="1"/>
          </p:cNvSpPr>
          <p:nvPr>
            <p:ph type="ftr" sz="quarter" idx="11"/>
          </p:nvPr>
        </p:nvSpPr>
        <p:spPr>
          <a:xfrm>
            <a:off x="4038600" y="6356350"/>
            <a:ext cx="4327478" cy="365125"/>
          </a:xfrm>
        </p:spPr>
        <p:txBody>
          <a:bodyPr/>
          <a:lstStyle/>
          <a:p>
            <a:r>
              <a:rPr lang="en-US" dirty="0"/>
              <a:t>(Alexander, 2016), DOI: 10.1016/j.irfa.2006.08.004</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68489" y="1771706"/>
            <a:ext cx="6387152" cy="2342747"/>
          </a:xfrm>
          <a:prstGeom prst="rect">
            <a:avLst/>
          </a:prstGeom>
        </p:spPr>
      </p:pic>
      <p:sp>
        <p:nvSpPr>
          <p:cNvPr id="7" name="TextBox 6"/>
          <p:cNvSpPr txBox="1"/>
          <p:nvPr/>
        </p:nvSpPr>
        <p:spPr>
          <a:xfrm>
            <a:off x="491318" y="1419367"/>
            <a:ext cx="6264323" cy="369332"/>
          </a:xfrm>
          <a:prstGeom prst="rect">
            <a:avLst/>
          </a:prstGeom>
          <a:noFill/>
        </p:spPr>
        <p:txBody>
          <a:bodyPr wrap="square" rtlCol="0">
            <a:spAutoFit/>
          </a:bodyPr>
          <a:lstStyle/>
          <a:p>
            <a:r>
              <a:rPr lang="en-US" dirty="0" smtClean="0"/>
              <a:t>Block Maxima			Peak over Threshold</a:t>
            </a:r>
            <a:endParaRPr lang="en-US" dirty="0"/>
          </a:p>
        </p:txBody>
      </p:sp>
      <p:pic>
        <p:nvPicPr>
          <p:cNvPr id="10" name="Picture 9"/>
          <p:cNvPicPr>
            <a:picLocks noChangeAspect="1"/>
          </p:cNvPicPr>
          <p:nvPr/>
        </p:nvPicPr>
        <p:blipFill>
          <a:blip r:embed="rId4"/>
          <a:stretch>
            <a:fillRect/>
          </a:stretch>
        </p:blipFill>
        <p:spPr>
          <a:xfrm>
            <a:off x="98629" y="4215519"/>
            <a:ext cx="4542306" cy="2642481"/>
          </a:xfrm>
          <a:prstGeom prst="rect">
            <a:avLst/>
          </a:prstGeom>
        </p:spPr>
      </p:pic>
    </p:spTree>
    <p:extLst>
      <p:ext uri="{BB962C8B-B14F-4D97-AF65-F5344CB8AC3E}">
        <p14:creationId xmlns:p14="http://schemas.microsoft.com/office/powerpoint/2010/main" xmlns="" val="11746533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CLIMATE DATA EXPLODATION</a:t>
            </a:r>
            <a:endParaRPr lang="en-US" dirty="0"/>
          </a:p>
        </p:txBody>
      </p:sp>
      <p:sp>
        <p:nvSpPr>
          <p:cNvPr id="3" name="Content Placeholder 2"/>
          <p:cNvSpPr>
            <a:spLocks noGrp="1"/>
          </p:cNvSpPr>
          <p:nvPr>
            <p:ph idx="1"/>
          </p:nvPr>
        </p:nvSpPr>
        <p:spPr>
          <a:xfrm>
            <a:off x="5554638" y="1825625"/>
            <a:ext cx="6469040" cy="4889074"/>
          </a:xfrm>
        </p:spPr>
        <p:txBody>
          <a:bodyPr>
            <a:normAutofit lnSpcReduction="10000"/>
          </a:bodyPr>
          <a:lstStyle/>
          <a:p>
            <a:r>
              <a:rPr lang="en-US" dirty="0" smtClean="0"/>
              <a:t>The </a:t>
            </a:r>
            <a:r>
              <a:rPr lang="en-US" dirty="0"/>
              <a:t>volume of worldwide climate data is </a:t>
            </a:r>
            <a:r>
              <a:rPr lang="en-US" dirty="0" smtClean="0"/>
              <a:t>expanding rapidly </a:t>
            </a:r>
          </a:p>
          <a:p>
            <a:r>
              <a:rPr lang="en-US" dirty="0" smtClean="0"/>
              <a:t>creating </a:t>
            </a:r>
            <a:r>
              <a:rPr lang="en-US" dirty="0"/>
              <a:t>challenges for both physical archiving and </a:t>
            </a:r>
            <a:r>
              <a:rPr lang="en-US" dirty="0" smtClean="0"/>
              <a:t>sharing, as </a:t>
            </a:r>
            <a:r>
              <a:rPr lang="en-US" dirty="0"/>
              <a:t>well as for ease of access and finding what </a:t>
            </a:r>
            <a:r>
              <a:rPr lang="en-US" dirty="0" smtClean="0"/>
              <a:t>’s </a:t>
            </a:r>
            <a:r>
              <a:rPr lang="en-US" dirty="0"/>
              <a:t>needed, </a:t>
            </a:r>
            <a:r>
              <a:rPr lang="en-US" dirty="0" smtClean="0"/>
              <a:t>particularly </a:t>
            </a:r>
            <a:r>
              <a:rPr lang="en-US" dirty="0"/>
              <a:t>if you are not a climate scientist. </a:t>
            </a:r>
            <a:endParaRPr lang="en-US" dirty="0" smtClean="0"/>
          </a:p>
          <a:p>
            <a:r>
              <a:rPr lang="en-US" dirty="0" smtClean="0"/>
              <a:t>The </a:t>
            </a:r>
            <a:r>
              <a:rPr lang="en-US" dirty="0"/>
              <a:t>figure shows </a:t>
            </a:r>
            <a:r>
              <a:rPr lang="en-US" dirty="0" smtClean="0"/>
              <a:t>the projected </a:t>
            </a:r>
            <a:r>
              <a:rPr lang="en-US" dirty="0"/>
              <a:t>increase in global climate data holdings for </a:t>
            </a:r>
            <a:r>
              <a:rPr lang="en-US" dirty="0" smtClean="0"/>
              <a:t>climate models</a:t>
            </a:r>
            <a:r>
              <a:rPr lang="en-US" dirty="0"/>
              <a:t>, remotely sensed data, and in situ </a:t>
            </a:r>
            <a:r>
              <a:rPr lang="en-US" dirty="0" smtClean="0"/>
              <a:t>instrumental/proxy data</a:t>
            </a:r>
            <a:endParaRPr lang="en-US" dirty="0"/>
          </a:p>
          <a:p>
            <a:endParaRPr lang="en-US" dirty="0"/>
          </a:p>
        </p:txBody>
      </p:sp>
      <p:pic>
        <p:nvPicPr>
          <p:cNvPr id="5" name="Picture 4"/>
          <p:cNvPicPr>
            <a:picLocks noChangeAspect="1"/>
          </p:cNvPicPr>
          <p:nvPr/>
        </p:nvPicPr>
        <p:blipFill>
          <a:blip r:embed="rId3"/>
          <a:stretch>
            <a:fillRect/>
          </a:stretch>
        </p:blipFill>
        <p:spPr>
          <a:xfrm>
            <a:off x="392830" y="1690688"/>
            <a:ext cx="4520363" cy="4504884"/>
          </a:xfrm>
          <a:prstGeom prst="rect">
            <a:avLst/>
          </a:prstGeom>
        </p:spPr>
      </p:pic>
      <p:sp>
        <p:nvSpPr>
          <p:cNvPr id="6" name="Slide Number Placeholder 5"/>
          <p:cNvSpPr>
            <a:spLocks noGrp="1"/>
          </p:cNvSpPr>
          <p:nvPr>
            <p:ph type="sldNum" sz="quarter" idx="12"/>
          </p:nvPr>
        </p:nvSpPr>
        <p:spPr/>
        <p:txBody>
          <a:bodyPr/>
          <a:lstStyle/>
          <a:p>
            <a:fld id="{5C45DC84-E934-40F8-B756-73380A5F384C}" type="slidenum">
              <a:rPr lang="en-US" smtClean="0"/>
              <a:pPr/>
              <a:t>4</a:t>
            </a:fld>
            <a:endParaRPr lang="en-US"/>
          </a:p>
        </p:txBody>
      </p:sp>
      <p:sp>
        <p:nvSpPr>
          <p:cNvPr id="7" name="Footer Placeholder 6"/>
          <p:cNvSpPr>
            <a:spLocks noGrp="1"/>
          </p:cNvSpPr>
          <p:nvPr>
            <p:ph type="ftr" sz="quarter" idx="11"/>
          </p:nvPr>
        </p:nvSpPr>
        <p:spPr/>
        <p:txBody>
          <a:bodyPr/>
          <a:lstStyle/>
          <a:p>
            <a:r>
              <a:rPr lang="en-US" dirty="0"/>
              <a:t> (</a:t>
            </a:r>
            <a:r>
              <a:rPr lang="en-US" dirty="0" err="1"/>
              <a:t>Easterling</a:t>
            </a:r>
            <a:r>
              <a:rPr lang="en-US" dirty="0"/>
              <a:t>, et al., 2004</a:t>
            </a:r>
            <a:r>
              <a:rPr lang="en-US" dirty="0" smtClean="0"/>
              <a:t>)</a:t>
            </a:r>
            <a:endParaRPr lang="en-US" dirty="0"/>
          </a:p>
        </p:txBody>
      </p:sp>
    </p:spTree>
    <p:extLst>
      <p:ext uri="{BB962C8B-B14F-4D97-AF65-F5344CB8AC3E}">
        <p14:creationId xmlns:p14="http://schemas.microsoft.com/office/powerpoint/2010/main" xmlns="" val="3486699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Grand Challenge on </a:t>
            </a:r>
            <a:r>
              <a:rPr lang="en-US" dirty="0" smtClean="0"/>
              <a:t>Extremes</a:t>
            </a:r>
            <a:endParaRPr lang="en-US" dirty="0"/>
          </a:p>
        </p:txBody>
      </p:sp>
      <p:sp>
        <p:nvSpPr>
          <p:cNvPr id="3" name="Content Placeholder 2"/>
          <p:cNvSpPr>
            <a:spLocks noGrp="1"/>
          </p:cNvSpPr>
          <p:nvPr>
            <p:ph idx="1"/>
          </p:nvPr>
        </p:nvSpPr>
        <p:spPr>
          <a:xfrm>
            <a:off x="4449749" y="1457136"/>
            <a:ext cx="7545495" cy="4351338"/>
          </a:xfrm>
        </p:spPr>
        <p:txBody>
          <a:bodyPr>
            <a:normAutofit fontScale="92500" lnSpcReduction="10000"/>
          </a:bodyPr>
          <a:lstStyle/>
          <a:p>
            <a:r>
              <a:rPr lang="en-US" i="1" dirty="0" smtClean="0"/>
              <a:t>Are </a:t>
            </a:r>
            <a:r>
              <a:rPr lang="en-US" i="1" dirty="0"/>
              <a:t>existing observations sufficient to underpin the assessment of </a:t>
            </a:r>
            <a:r>
              <a:rPr lang="en-US" i="1" dirty="0" smtClean="0"/>
              <a:t>extremes?</a:t>
            </a:r>
          </a:p>
          <a:p>
            <a:r>
              <a:rPr lang="en-US" i="1" dirty="0" smtClean="0"/>
              <a:t>What </a:t>
            </a:r>
            <a:r>
              <a:rPr lang="en-US" i="1" dirty="0"/>
              <a:t>are the relative roles of large-scale, regional and local scale processes, as well as their interactions, for the formation of </a:t>
            </a:r>
            <a:r>
              <a:rPr lang="en-US" i="1" dirty="0" smtClean="0"/>
              <a:t>extremes?</a:t>
            </a:r>
            <a:endParaRPr lang="en-US" dirty="0" smtClean="0"/>
          </a:p>
          <a:p>
            <a:r>
              <a:rPr lang="en-US" i="1" dirty="0" smtClean="0"/>
              <a:t>Are </a:t>
            </a:r>
            <a:r>
              <a:rPr lang="en-US" i="1" dirty="0"/>
              <a:t>models able to reliably simulate extremes and their changes, and how can this be evaluated and </a:t>
            </a:r>
            <a:r>
              <a:rPr lang="en-US" i="1" dirty="0" smtClean="0"/>
              <a:t>improved?</a:t>
            </a:r>
            <a:endParaRPr lang="en-US" dirty="0" smtClean="0"/>
          </a:p>
          <a:p>
            <a:r>
              <a:rPr lang="en-US" i="1" dirty="0" smtClean="0"/>
              <a:t>What </a:t>
            </a:r>
            <a:r>
              <a:rPr lang="en-US" i="1" dirty="0"/>
              <a:t>are the contributors to observed extreme events and to changes in the frequency and intensity of the observed extremes?</a:t>
            </a:r>
            <a:endParaRPr lang="en-US" dirty="0"/>
          </a:p>
          <a:p>
            <a:endParaRPr lang="en-US" dirty="0"/>
          </a:p>
        </p:txBody>
      </p:sp>
      <p:sp>
        <p:nvSpPr>
          <p:cNvPr id="4" name="Slide Number Placeholder 3"/>
          <p:cNvSpPr>
            <a:spLocks noGrp="1"/>
          </p:cNvSpPr>
          <p:nvPr>
            <p:ph type="sldNum" sz="quarter" idx="12"/>
          </p:nvPr>
        </p:nvSpPr>
        <p:spPr/>
        <p:txBody>
          <a:bodyPr/>
          <a:lstStyle/>
          <a:p>
            <a:fld id="{5C45DC84-E934-40F8-B756-73380A5F384C}" type="slidenum">
              <a:rPr lang="en-US" smtClean="0"/>
              <a:pPr/>
              <a:t>5</a:t>
            </a:fld>
            <a:endParaRPr lang="en-US"/>
          </a:p>
        </p:txBody>
      </p:sp>
      <p:sp>
        <p:nvSpPr>
          <p:cNvPr id="5" name="Footer Placeholder 4"/>
          <p:cNvSpPr>
            <a:spLocks noGrp="1"/>
          </p:cNvSpPr>
          <p:nvPr>
            <p:ph type="ftr" sz="quarter" idx="11"/>
          </p:nvPr>
        </p:nvSpPr>
        <p:spPr/>
        <p:txBody>
          <a:bodyPr/>
          <a:lstStyle/>
          <a:p>
            <a:r>
              <a:rPr lang="en-US" dirty="0"/>
              <a:t>(</a:t>
            </a:r>
            <a:r>
              <a:rPr lang="en-US" dirty="0" err="1"/>
              <a:t>Seneviratne</a:t>
            </a:r>
            <a:r>
              <a:rPr lang="en-US" dirty="0"/>
              <a:t> &amp; </a:t>
            </a:r>
            <a:r>
              <a:rPr lang="en-US" dirty="0" err="1"/>
              <a:t>Zwiers</a:t>
            </a:r>
            <a:r>
              <a:rPr lang="en-US" dirty="0"/>
              <a:t>, 2015</a:t>
            </a:r>
            <a:r>
              <a:rPr lang="en-US" dirty="0" smtClean="0"/>
              <a:t>), </a:t>
            </a:r>
            <a:r>
              <a:rPr lang="en-US" dirty="0" err="1"/>
              <a:t>EdGCM</a:t>
            </a:r>
            <a:r>
              <a:rPr lang="en-US" dirty="0"/>
              <a:t> </a:t>
            </a:r>
            <a:r>
              <a:rPr lang="en-US" dirty="0" smtClean="0"/>
              <a:t>map Betsy </a:t>
            </a:r>
            <a:r>
              <a:rPr lang="en-US" dirty="0" err="1"/>
              <a:t>Youngma</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1353670"/>
            <a:ext cx="4449749" cy="5339699"/>
          </a:xfrm>
          <a:prstGeom prst="rect">
            <a:avLst/>
          </a:prstGeom>
        </p:spPr>
      </p:pic>
    </p:spTree>
    <p:extLst>
      <p:ext uri="{BB962C8B-B14F-4D97-AF65-F5344CB8AC3E}">
        <p14:creationId xmlns:p14="http://schemas.microsoft.com/office/powerpoint/2010/main" xmlns="" val="277296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GRID BOX  OR  GRID  POINT: </a:t>
            </a:r>
          </a:p>
        </p:txBody>
      </p:sp>
      <p:sp>
        <p:nvSpPr>
          <p:cNvPr id="3" name="Content Placeholder 2"/>
          <p:cNvSpPr>
            <a:spLocks noGrp="1"/>
          </p:cNvSpPr>
          <p:nvPr>
            <p:ph idx="1"/>
          </p:nvPr>
        </p:nvSpPr>
        <p:spPr>
          <a:xfrm>
            <a:off x="5011270" y="1269242"/>
            <a:ext cx="7053351" cy="4907721"/>
          </a:xfrm>
        </p:spPr>
        <p:txBody>
          <a:bodyPr>
            <a:normAutofit fontScale="92500" lnSpcReduction="10000"/>
          </a:bodyPr>
          <a:lstStyle/>
          <a:p>
            <a:r>
              <a:rPr lang="en-US" dirty="0"/>
              <a:t> Are GCM data point or areal </a:t>
            </a:r>
            <a:r>
              <a:rPr lang="en-US" dirty="0" smtClean="0"/>
              <a:t>quantities</a:t>
            </a:r>
            <a:r>
              <a:rPr lang="en-US" dirty="0"/>
              <a:t>; how does this affect  spatial interpolation;  and, how should climate impacts researchers </a:t>
            </a:r>
            <a:r>
              <a:rPr lang="en-US" dirty="0" smtClean="0"/>
              <a:t>use </a:t>
            </a:r>
            <a:r>
              <a:rPr lang="en-US" dirty="0"/>
              <a:t>and interpret </a:t>
            </a:r>
            <a:r>
              <a:rPr lang="en-US" dirty="0" err="1"/>
              <a:t>subgrid</a:t>
            </a:r>
            <a:r>
              <a:rPr lang="en-US" dirty="0"/>
              <a:t> </a:t>
            </a:r>
            <a:r>
              <a:rPr lang="en-US" dirty="0" smtClean="0"/>
              <a:t>scale </a:t>
            </a:r>
            <a:r>
              <a:rPr lang="en-US" dirty="0"/>
              <a:t>GCM data</a:t>
            </a:r>
            <a:r>
              <a:rPr lang="en-US" dirty="0" smtClean="0"/>
              <a:t>?</a:t>
            </a:r>
          </a:p>
          <a:p>
            <a:r>
              <a:rPr lang="en-US" dirty="0"/>
              <a:t> that interpolation  does not create new information, it  only increases the </a:t>
            </a:r>
            <a:r>
              <a:rPr lang="en-US" dirty="0" smtClean="0"/>
              <a:t>spatial </a:t>
            </a:r>
            <a:r>
              <a:rPr lang="en-US" dirty="0"/>
              <a:t>precision of the existing data and it does this at the cost of increasing uncertainty. </a:t>
            </a:r>
            <a:endParaRPr lang="en-US" dirty="0" smtClean="0"/>
          </a:p>
          <a:p>
            <a:r>
              <a:rPr lang="en-US" dirty="0"/>
              <a:t> the larger the area represented by a GCM value the smoother the resulting climate surface is likely </a:t>
            </a:r>
            <a:r>
              <a:rPr lang="en-US" dirty="0" smtClean="0"/>
              <a:t>to </a:t>
            </a:r>
            <a:r>
              <a:rPr lang="en-US" dirty="0"/>
              <a:t>be and the more different  from a similarly constructed  observed climate surface.</a:t>
            </a:r>
          </a:p>
        </p:txBody>
      </p:sp>
      <p:sp>
        <p:nvSpPr>
          <p:cNvPr id="4" name="Slide Number Placeholder 3"/>
          <p:cNvSpPr>
            <a:spLocks noGrp="1"/>
          </p:cNvSpPr>
          <p:nvPr>
            <p:ph type="sldNum" sz="quarter" idx="12"/>
          </p:nvPr>
        </p:nvSpPr>
        <p:spPr/>
        <p:txBody>
          <a:bodyPr/>
          <a:lstStyle/>
          <a:p>
            <a:fld id="{5C45DC84-E934-40F8-B756-73380A5F384C}" type="slidenum">
              <a:rPr lang="en-US" smtClean="0"/>
              <a:pPr/>
              <a:t>6</a:t>
            </a:fld>
            <a:endParaRPr lang="en-US"/>
          </a:p>
        </p:txBody>
      </p:sp>
      <p:sp>
        <p:nvSpPr>
          <p:cNvPr id="5" name="Footer Placeholder 4"/>
          <p:cNvSpPr>
            <a:spLocks noGrp="1"/>
          </p:cNvSpPr>
          <p:nvPr>
            <p:ph type="ftr" sz="quarter" idx="11"/>
          </p:nvPr>
        </p:nvSpPr>
        <p:spPr/>
        <p:txBody>
          <a:bodyPr/>
          <a:lstStyle/>
          <a:p>
            <a:r>
              <a:rPr lang="en-US" dirty="0"/>
              <a:t>(Skelly &amp; Henderson-Sellers, 1996)</a:t>
            </a:r>
          </a:p>
        </p:txBody>
      </p:sp>
      <p:pic>
        <p:nvPicPr>
          <p:cNvPr id="6" name="Content Placeholder 4"/>
          <p:cNvPicPr>
            <a:picLocks noChangeAspect="1"/>
          </p:cNvPicPr>
          <p:nvPr/>
        </p:nvPicPr>
        <p:blipFill rotWithShape="1">
          <a:blip r:embed="rId2"/>
          <a:srcRect r="47406" b="9959"/>
          <a:stretch/>
        </p:blipFill>
        <p:spPr>
          <a:xfrm>
            <a:off x="350026" y="1624093"/>
            <a:ext cx="4173070" cy="2538484"/>
          </a:xfrm>
          <a:prstGeom prst="rect">
            <a:avLst/>
          </a:prstGeom>
        </p:spPr>
      </p:pic>
      <p:pic>
        <p:nvPicPr>
          <p:cNvPr id="7" name="Content Placeholder 4"/>
          <p:cNvPicPr>
            <a:picLocks noChangeAspect="1"/>
          </p:cNvPicPr>
          <p:nvPr/>
        </p:nvPicPr>
        <p:blipFill rotWithShape="1">
          <a:blip r:embed="rId2"/>
          <a:srcRect l="52764" r="1428" b="12247"/>
          <a:stretch/>
        </p:blipFill>
        <p:spPr>
          <a:xfrm>
            <a:off x="838200" y="4252270"/>
            <a:ext cx="3684896" cy="2461389"/>
          </a:xfrm>
          <a:prstGeom prst="rect">
            <a:avLst/>
          </a:prstGeom>
        </p:spPr>
      </p:pic>
    </p:spTree>
    <p:extLst>
      <p:ext uri="{BB962C8B-B14F-4D97-AF65-F5344CB8AC3E}">
        <p14:creationId xmlns:p14="http://schemas.microsoft.com/office/powerpoint/2010/main" xmlns="" val="3102991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Sub-gridding Values</a:t>
            </a:r>
            <a:endParaRPr lang="en-US" dirty="0"/>
          </a:p>
        </p:txBody>
      </p:sp>
      <p:pic>
        <p:nvPicPr>
          <p:cNvPr id="5" name="Content Placeholder 4"/>
          <p:cNvPicPr>
            <a:picLocks noGrp="1" noChangeAspect="1"/>
          </p:cNvPicPr>
          <p:nvPr>
            <p:ph sz="half" idx="1"/>
          </p:nvPr>
        </p:nvPicPr>
        <p:blipFill>
          <a:blip r:embed="rId3"/>
          <a:stretch>
            <a:fillRect/>
          </a:stretch>
        </p:blipFill>
        <p:spPr>
          <a:xfrm>
            <a:off x="0" y="1825625"/>
            <a:ext cx="6062918" cy="4247629"/>
          </a:xfrm>
          <a:prstGeom prst="rect">
            <a:avLst/>
          </a:prstGeom>
        </p:spPr>
      </p:pic>
      <p:sp>
        <p:nvSpPr>
          <p:cNvPr id="6" name="Content Placeholder 5"/>
          <p:cNvSpPr>
            <a:spLocks noGrp="1"/>
          </p:cNvSpPr>
          <p:nvPr>
            <p:ph sz="half" idx="2"/>
          </p:nvPr>
        </p:nvSpPr>
        <p:spPr/>
        <p:txBody>
          <a:bodyPr>
            <a:normAutofit fontScale="77500" lnSpcReduction="20000"/>
          </a:bodyPr>
          <a:lstStyle/>
          <a:p>
            <a:r>
              <a:rPr lang="en-US" dirty="0"/>
              <a:t>superimpose desired finer resolution grid over the original grid and assign original values [Figure 4(a)] to the </a:t>
            </a:r>
            <a:r>
              <a:rPr lang="en-US" dirty="0" smtClean="0"/>
              <a:t>underlying </a:t>
            </a:r>
            <a:r>
              <a:rPr lang="en-US" dirty="0"/>
              <a:t>finer grid [Figure 4(b)]; </a:t>
            </a:r>
          </a:p>
          <a:p>
            <a:r>
              <a:rPr lang="en-US" dirty="0"/>
              <a:t>R</a:t>
            </a:r>
            <a:r>
              <a:rPr lang="en-US" dirty="0" smtClean="0"/>
              <a:t>ecalculate </a:t>
            </a:r>
            <a:r>
              <a:rPr lang="en-US" dirty="0"/>
              <a:t>each assigned value in the new grid using the average of its contiguous </a:t>
            </a:r>
            <a:r>
              <a:rPr lang="en-US" dirty="0" err="1"/>
              <a:t>neighbouring</a:t>
            </a:r>
            <a:r>
              <a:rPr lang="en-US" dirty="0"/>
              <a:t> cells; e.g. </a:t>
            </a:r>
            <a:r>
              <a:rPr lang="en-US" dirty="0" err="1" smtClean="0"/>
              <a:t>subgrid</a:t>
            </a:r>
            <a:r>
              <a:rPr lang="en-US" dirty="0" smtClean="0"/>
              <a:t> </a:t>
            </a:r>
            <a:r>
              <a:rPr lang="en-US" dirty="0"/>
              <a:t>cell 4(2,2) is replaced with the average, 4.3, of its four </a:t>
            </a:r>
            <a:r>
              <a:rPr lang="en-US" dirty="0" err="1"/>
              <a:t>neighbours</a:t>
            </a:r>
            <a:r>
              <a:rPr lang="en-US" dirty="0"/>
              <a:t> (4, 4, 6, 3) [Figure </a:t>
            </a:r>
            <a:r>
              <a:rPr lang="en-US" dirty="0" smtClean="0"/>
              <a:t>(</a:t>
            </a:r>
            <a:r>
              <a:rPr lang="en-US" dirty="0"/>
              <a:t>b and c)]; </a:t>
            </a:r>
          </a:p>
          <a:p>
            <a:r>
              <a:rPr lang="en-US" dirty="0" smtClean="0"/>
              <a:t> </a:t>
            </a:r>
            <a:r>
              <a:rPr lang="en-US" dirty="0"/>
              <a:t>a ratio of 0.96 is obtained by dividing the sum of the original </a:t>
            </a:r>
            <a:r>
              <a:rPr lang="en-US" dirty="0" err="1"/>
              <a:t>subgrid</a:t>
            </a:r>
            <a:r>
              <a:rPr lang="en-US" dirty="0"/>
              <a:t> boxes, 16 [Figure </a:t>
            </a:r>
            <a:r>
              <a:rPr lang="en-US" dirty="0" smtClean="0"/>
              <a:t>(</a:t>
            </a:r>
            <a:r>
              <a:rPr lang="en-US" dirty="0"/>
              <a:t>b)], by the sum of </a:t>
            </a:r>
            <a:r>
              <a:rPr lang="en-US" dirty="0" smtClean="0"/>
              <a:t>the </a:t>
            </a:r>
            <a:r>
              <a:rPr lang="en-US" dirty="0"/>
              <a:t>new  </a:t>
            </a:r>
            <a:r>
              <a:rPr lang="en-US" dirty="0" err="1"/>
              <a:t>subgrid</a:t>
            </a:r>
            <a:r>
              <a:rPr lang="en-US" dirty="0"/>
              <a:t> boxes,  16.7 [Figure </a:t>
            </a:r>
            <a:r>
              <a:rPr lang="en-US" dirty="0" smtClean="0"/>
              <a:t>(</a:t>
            </a:r>
            <a:r>
              <a:rPr lang="en-US" dirty="0"/>
              <a:t>c)]. Each of the  new  </a:t>
            </a:r>
            <a:r>
              <a:rPr lang="en-US" dirty="0" err="1"/>
              <a:t>subgrid</a:t>
            </a:r>
            <a:r>
              <a:rPr lang="en-US" dirty="0"/>
              <a:t> boxes  is multiplied by  this ratio to </a:t>
            </a:r>
            <a:r>
              <a:rPr lang="en-US" dirty="0" smtClean="0"/>
              <a:t>preserve </a:t>
            </a:r>
            <a:r>
              <a:rPr lang="en-US" dirty="0"/>
              <a:t>the original “volume”  [Figure </a:t>
            </a:r>
            <a:r>
              <a:rPr lang="en-US" dirty="0" smtClean="0"/>
              <a:t>(</a:t>
            </a:r>
            <a:r>
              <a:rPr lang="en-US" dirty="0"/>
              <a:t>d)]. </a:t>
            </a:r>
          </a:p>
        </p:txBody>
      </p:sp>
      <p:sp>
        <p:nvSpPr>
          <p:cNvPr id="4" name="Slide Number Placeholder 3"/>
          <p:cNvSpPr>
            <a:spLocks noGrp="1"/>
          </p:cNvSpPr>
          <p:nvPr>
            <p:ph type="sldNum" sz="quarter" idx="12"/>
          </p:nvPr>
        </p:nvSpPr>
        <p:spPr/>
        <p:txBody>
          <a:bodyPr/>
          <a:lstStyle/>
          <a:p>
            <a:fld id="{5C45DC84-E934-40F8-B756-73380A5F384C}" type="slidenum">
              <a:rPr lang="en-US" smtClean="0"/>
              <a:pPr/>
              <a:t>7</a:t>
            </a:fld>
            <a:endParaRPr lang="en-US"/>
          </a:p>
        </p:txBody>
      </p:sp>
      <p:sp>
        <p:nvSpPr>
          <p:cNvPr id="7" name="Footer Placeholder 6"/>
          <p:cNvSpPr>
            <a:spLocks noGrp="1"/>
          </p:cNvSpPr>
          <p:nvPr>
            <p:ph type="ftr" sz="quarter" idx="11"/>
          </p:nvPr>
        </p:nvSpPr>
        <p:spPr/>
        <p:txBody>
          <a:bodyPr/>
          <a:lstStyle/>
          <a:p>
            <a:r>
              <a:rPr lang="en-US" dirty="0"/>
              <a:t>(Skelly &amp; Henderson-Sellers, 1996)</a:t>
            </a:r>
          </a:p>
        </p:txBody>
      </p:sp>
    </p:spTree>
    <p:extLst>
      <p:ext uri="{BB962C8B-B14F-4D97-AF65-F5344CB8AC3E}">
        <p14:creationId xmlns:p14="http://schemas.microsoft.com/office/powerpoint/2010/main" xmlns="" val="2053714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764" y="365125"/>
            <a:ext cx="5649036" cy="1325563"/>
          </a:xfrm>
        </p:spPr>
        <p:txBody>
          <a:bodyPr/>
          <a:lstStyle/>
          <a:p>
            <a:r>
              <a:rPr lang="en-US" dirty="0" smtClean="0"/>
              <a:t>IMD GRID</a:t>
            </a:r>
            <a:endParaRPr lang="en-US" dirty="0"/>
          </a:p>
        </p:txBody>
      </p:sp>
      <p:sp>
        <p:nvSpPr>
          <p:cNvPr id="3" name="Content Placeholder 2"/>
          <p:cNvSpPr>
            <a:spLocks noGrp="1"/>
          </p:cNvSpPr>
          <p:nvPr>
            <p:ph idx="1"/>
          </p:nvPr>
        </p:nvSpPr>
        <p:spPr>
          <a:xfrm>
            <a:off x="5609230" y="1825625"/>
            <a:ext cx="6264322" cy="4411402"/>
          </a:xfrm>
        </p:spPr>
        <p:txBody>
          <a:bodyPr>
            <a:normAutofit fontScale="92500" lnSpcReduction="20000"/>
          </a:bodyPr>
          <a:lstStyle/>
          <a:p>
            <a:r>
              <a:rPr lang="en-US" dirty="0" smtClean="0"/>
              <a:t>“Development Of A High Resolution Daily Gridded Rainfall Data For The Indian Region” from station data by IMD.</a:t>
            </a:r>
          </a:p>
          <a:p>
            <a:r>
              <a:rPr lang="en-US" dirty="0"/>
              <a:t> rainfall  data  for  the  period  </a:t>
            </a:r>
            <a:r>
              <a:rPr lang="en-US" dirty="0" smtClean="0"/>
              <a:t>1951-2003</a:t>
            </a:r>
          </a:p>
          <a:p>
            <a:r>
              <a:rPr lang="en-US" dirty="0"/>
              <a:t>The density of stations is not uniform throughout the country</a:t>
            </a:r>
            <a:r>
              <a:rPr lang="en-US" dirty="0" smtClean="0"/>
              <a:t>.</a:t>
            </a:r>
          </a:p>
          <a:p>
            <a:r>
              <a:rPr lang="en-US" dirty="0" smtClean="0"/>
              <a:t>Density </a:t>
            </a:r>
            <a:r>
              <a:rPr lang="en-US" dirty="0"/>
              <a:t>is the highest over </a:t>
            </a:r>
            <a:r>
              <a:rPr lang="en-US" dirty="0" smtClean="0"/>
              <a:t>south  </a:t>
            </a:r>
            <a:r>
              <a:rPr lang="en-US" dirty="0"/>
              <a:t>Peninsula  and  is  very  poor  over  northern  plains  of  India  (Uttar  Pradesh)  and  </a:t>
            </a:r>
            <a:r>
              <a:rPr lang="en-US" dirty="0" smtClean="0"/>
              <a:t>eastern parts </a:t>
            </a:r>
            <a:r>
              <a:rPr lang="en-US" dirty="0"/>
              <a:t>of central India.</a:t>
            </a:r>
            <a:endParaRPr lang="en-US" dirty="0" smtClean="0"/>
          </a:p>
          <a:p>
            <a:endParaRPr lang="en-US" dirty="0"/>
          </a:p>
        </p:txBody>
      </p:sp>
      <p:sp>
        <p:nvSpPr>
          <p:cNvPr id="5" name="Slide Number Placeholder 4"/>
          <p:cNvSpPr>
            <a:spLocks noGrp="1"/>
          </p:cNvSpPr>
          <p:nvPr>
            <p:ph type="sldNum" sz="quarter" idx="12"/>
          </p:nvPr>
        </p:nvSpPr>
        <p:spPr/>
        <p:txBody>
          <a:bodyPr/>
          <a:lstStyle/>
          <a:p>
            <a:fld id="{5C45DC84-E934-40F8-B756-73380A5F384C}" type="slidenum">
              <a:rPr lang="en-US" smtClean="0"/>
              <a:pPr/>
              <a:t>8</a:t>
            </a:fld>
            <a:endParaRPr lang="en-US"/>
          </a:p>
        </p:txBody>
      </p:sp>
      <p:pic>
        <p:nvPicPr>
          <p:cNvPr id="6" name="Picture 5"/>
          <p:cNvPicPr>
            <a:picLocks noChangeAspect="1"/>
          </p:cNvPicPr>
          <p:nvPr/>
        </p:nvPicPr>
        <p:blipFill>
          <a:blip r:embed="rId2"/>
          <a:stretch>
            <a:fillRect/>
          </a:stretch>
        </p:blipFill>
        <p:spPr>
          <a:xfrm>
            <a:off x="0" y="583488"/>
            <a:ext cx="5478375" cy="5489765"/>
          </a:xfrm>
          <a:prstGeom prst="rect">
            <a:avLst/>
          </a:prstGeom>
        </p:spPr>
      </p:pic>
      <p:sp>
        <p:nvSpPr>
          <p:cNvPr id="7" name="Footer Placeholder 6"/>
          <p:cNvSpPr>
            <a:spLocks noGrp="1"/>
          </p:cNvSpPr>
          <p:nvPr>
            <p:ph type="ftr" sz="quarter" idx="11"/>
          </p:nvPr>
        </p:nvSpPr>
        <p:spPr/>
        <p:txBody>
          <a:bodyPr/>
          <a:lstStyle/>
          <a:p>
            <a:r>
              <a:rPr lang="en-US" dirty="0"/>
              <a:t>(</a:t>
            </a:r>
            <a:r>
              <a:rPr lang="en-US" dirty="0" err="1"/>
              <a:t>Rajeevan</a:t>
            </a:r>
            <a:r>
              <a:rPr lang="en-US" dirty="0"/>
              <a:t>, </a:t>
            </a:r>
            <a:r>
              <a:rPr lang="en-US" dirty="0" err="1"/>
              <a:t>Bhate</a:t>
            </a:r>
            <a:r>
              <a:rPr lang="en-US" dirty="0"/>
              <a:t>, Kale, &amp; </a:t>
            </a:r>
            <a:r>
              <a:rPr lang="en-US" dirty="0" err="1"/>
              <a:t>Lal</a:t>
            </a:r>
            <a:r>
              <a:rPr lang="en-US" dirty="0"/>
              <a:t>, 2005</a:t>
            </a:r>
            <a:r>
              <a:rPr lang="en-US" dirty="0" smtClean="0"/>
              <a:t>)</a:t>
            </a:r>
            <a:endParaRPr lang="en-US" dirty="0"/>
          </a:p>
        </p:txBody>
      </p:sp>
    </p:spTree>
    <p:extLst>
      <p:ext uri="{BB962C8B-B14F-4D97-AF65-F5344CB8AC3E}">
        <p14:creationId xmlns:p14="http://schemas.microsoft.com/office/powerpoint/2010/main" xmlns="" val="1338457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0" y="-273810"/>
            <a:ext cx="6415314" cy="7131809"/>
            <a:chOff x="2535414" y="-150931"/>
            <a:chExt cx="6657143" cy="7200000"/>
          </a:xfrm>
        </p:grpSpPr>
        <p:pic>
          <p:nvPicPr>
            <p:cNvPr id="4" name="Picture 3"/>
            <p:cNvPicPr>
              <a:picLocks noChangeAspect="1"/>
            </p:cNvPicPr>
            <p:nvPr/>
          </p:nvPicPr>
          <p:blipFill>
            <a:blip r:embed="rId2"/>
            <a:stretch>
              <a:fillRect/>
            </a:stretch>
          </p:blipFill>
          <p:spPr>
            <a:xfrm>
              <a:off x="2535414" y="-150931"/>
              <a:ext cx="6657143" cy="7200000"/>
            </a:xfrm>
            <a:prstGeom prst="rect">
              <a:avLst/>
            </a:prstGeom>
          </p:spPr>
        </p:pic>
        <mc:AlternateContent xmlns:mc="http://schemas.openxmlformats.org/markup-compatibility/2006">
          <mc:Choice xmlns:p14="http://schemas.microsoft.com/office/powerpoint/2010/main" xmlns="" Requires="p14">
            <p:contentPart p14:bwMode="auto" r:id="rId3">
              <p14:nvContentPartPr>
                <p14:cNvPr id="5" name="Ink 4"/>
                <p14:cNvContentPartPr/>
                <p14:nvPr/>
              </p14:nvContentPartPr>
              <p14:xfrm>
                <a:off x="4973760" y="4321800"/>
                <a:ext cx="143280" cy="360"/>
              </p14:xfrm>
            </p:contentPart>
          </mc:Choice>
          <mc:Fallback>
            <p:pic>
              <p:nvPicPr>
                <p:cNvPr id="5" name="Ink 4"/>
                <p:cNvPicPr/>
                <p:nvPr/>
              </p:nvPicPr>
              <p:blipFill>
                <a:blip r:embed="rId4"/>
                <a:stretch>
                  <a:fillRect/>
                </a:stretch>
              </p:blipFill>
              <p:spPr>
                <a:xfrm>
                  <a:off x="4957920" y="4258440"/>
                  <a:ext cx="174960" cy="127440"/>
                </a:xfrm>
                <a:prstGeom prst="rect">
                  <a:avLst/>
                </a:prstGeom>
              </p:spPr>
            </p:pic>
          </mc:Fallback>
        </mc:AlternateContent>
        <mc:AlternateContent xmlns:mc="http://schemas.openxmlformats.org/markup-compatibility/2006">
          <mc:Choice xmlns:p14="http://schemas.microsoft.com/office/powerpoint/2010/main" xmlns="" Requires="p14">
            <p:contentPart p14:bwMode="auto" r:id="rId5">
              <p14:nvContentPartPr>
                <p14:cNvPr id="6" name="Ink 5"/>
                <p14:cNvContentPartPr/>
                <p14:nvPr/>
              </p14:nvContentPartPr>
              <p14:xfrm>
                <a:off x="4964760" y="4545360"/>
                <a:ext cx="89640" cy="18000"/>
              </p14:xfrm>
            </p:contentPart>
          </mc:Choice>
          <mc:Fallback>
            <p:pic>
              <p:nvPicPr>
                <p:cNvPr id="6" name="Ink 5"/>
                <p:cNvPicPr/>
                <p:nvPr/>
              </p:nvPicPr>
              <p:blipFill>
                <a:blip r:embed="rId6"/>
                <a:stretch>
                  <a:fillRect/>
                </a:stretch>
              </p:blipFill>
              <p:spPr>
                <a:xfrm>
                  <a:off x="4948920" y="4481640"/>
                  <a:ext cx="121680" cy="145440"/>
                </a:xfrm>
                <a:prstGeom prst="rect">
                  <a:avLst/>
                </a:prstGeom>
              </p:spPr>
            </p:pic>
          </mc:Fallback>
        </mc:AlternateContent>
        <mc:AlternateContent xmlns:mc="http://schemas.openxmlformats.org/markup-compatibility/2006">
          <mc:Choice xmlns:p14="http://schemas.microsoft.com/office/powerpoint/2010/main" xmlns="" Requires="p14">
            <p:contentPart p14:bwMode="auto" r:id="rId7">
              <p14:nvContentPartPr>
                <p14:cNvPr id="7" name="Ink 6"/>
                <p14:cNvContentPartPr/>
                <p14:nvPr/>
              </p14:nvContentPartPr>
              <p14:xfrm>
                <a:off x="5357880" y="4527360"/>
                <a:ext cx="80640" cy="360"/>
              </p14:xfrm>
            </p:contentPart>
          </mc:Choice>
          <mc:Fallback>
            <p:pic>
              <p:nvPicPr>
                <p:cNvPr id="7" name="Ink 6"/>
                <p:cNvPicPr/>
                <p:nvPr/>
              </p:nvPicPr>
              <p:blipFill>
                <a:blip r:embed="rId8"/>
                <a:stretch>
                  <a:fillRect/>
                </a:stretch>
              </p:blipFill>
              <p:spPr>
                <a:xfrm>
                  <a:off x="5342040" y="4464000"/>
                  <a:ext cx="112320" cy="127080"/>
                </a:xfrm>
                <a:prstGeom prst="rect">
                  <a:avLst/>
                </a:prstGeom>
              </p:spPr>
            </p:pic>
          </mc:Fallback>
        </mc:AlternateContent>
        <mc:AlternateContent xmlns:mc="http://schemas.openxmlformats.org/markup-compatibility/2006">
          <mc:Choice xmlns:p14="http://schemas.microsoft.com/office/powerpoint/2010/main" xmlns="" Requires="p14">
            <p:contentPart p14:bwMode="auto" r:id="rId9">
              <p14:nvContentPartPr>
                <p14:cNvPr id="8" name="Ink 7"/>
                <p14:cNvContentPartPr/>
                <p14:nvPr/>
              </p14:nvContentPartPr>
              <p14:xfrm>
                <a:off x="5143320" y="5036400"/>
                <a:ext cx="125640" cy="27000"/>
              </p14:xfrm>
            </p:contentPart>
          </mc:Choice>
          <mc:Fallback>
            <p:pic>
              <p:nvPicPr>
                <p:cNvPr id="8" name="Ink 7"/>
                <p:cNvPicPr/>
                <p:nvPr/>
              </p:nvPicPr>
              <p:blipFill>
                <a:blip r:embed="rId10"/>
                <a:stretch>
                  <a:fillRect/>
                </a:stretch>
              </p:blipFill>
              <p:spPr>
                <a:xfrm>
                  <a:off x="5127480" y="4972680"/>
                  <a:ext cx="157320" cy="154440"/>
                </a:xfrm>
                <a:prstGeom prst="rect">
                  <a:avLst/>
                </a:prstGeom>
              </p:spPr>
            </p:pic>
          </mc:Fallback>
        </mc:AlternateContent>
        <mc:AlternateContent xmlns:mc="http://schemas.openxmlformats.org/markup-compatibility/2006">
          <mc:Choice xmlns:p14="http://schemas.microsoft.com/office/powerpoint/2010/main" xmlns="" Requires="p14">
            <p:contentPart p14:bwMode="auto" r:id="rId11">
              <p14:nvContentPartPr>
                <p14:cNvPr id="9" name="Ink 8"/>
                <p14:cNvContentPartPr/>
                <p14:nvPr/>
              </p14:nvContentPartPr>
              <p14:xfrm>
                <a:off x="4991760" y="3071880"/>
                <a:ext cx="107280" cy="9360"/>
              </p14:xfrm>
            </p:contentPart>
          </mc:Choice>
          <mc:Fallback>
            <p:pic>
              <p:nvPicPr>
                <p:cNvPr id="9" name="Ink 8"/>
                <p:cNvPicPr/>
                <p:nvPr/>
              </p:nvPicPr>
              <p:blipFill>
                <a:blip r:embed="rId12"/>
                <a:stretch>
                  <a:fillRect/>
                </a:stretch>
              </p:blipFill>
              <p:spPr>
                <a:xfrm>
                  <a:off x="4975920" y="3008160"/>
                  <a:ext cx="139320" cy="136440"/>
                </a:xfrm>
                <a:prstGeom prst="rect">
                  <a:avLst/>
                </a:prstGeom>
              </p:spPr>
            </p:pic>
          </mc:Fallback>
        </mc:AlternateContent>
        <mc:AlternateContent xmlns:mc="http://schemas.openxmlformats.org/markup-compatibility/2006">
          <mc:Choice xmlns:p14="http://schemas.microsoft.com/office/powerpoint/2010/main" xmlns="" Requires="p14">
            <p:contentPart p14:bwMode="auto" r:id="rId13">
              <p14:nvContentPartPr>
                <p14:cNvPr id="10" name="Ink 9"/>
                <p14:cNvContentPartPr/>
                <p14:nvPr/>
              </p14:nvContentPartPr>
              <p14:xfrm>
                <a:off x="4170240" y="2518200"/>
                <a:ext cx="71640" cy="360"/>
              </p14:xfrm>
            </p:contentPart>
          </mc:Choice>
          <mc:Fallback>
            <p:pic>
              <p:nvPicPr>
                <p:cNvPr id="10" name="Ink 9"/>
                <p:cNvPicPr/>
                <p:nvPr/>
              </p:nvPicPr>
              <p:blipFill>
                <a:blip r:embed="rId14"/>
                <a:stretch>
                  <a:fillRect/>
                </a:stretch>
              </p:blipFill>
              <p:spPr>
                <a:xfrm>
                  <a:off x="4154400" y="2454840"/>
                  <a:ext cx="103320" cy="127080"/>
                </a:xfrm>
                <a:prstGeom prst="rect">
                  <a:avLst/>
                </a:prstGeom>
              </p:spPr>
            </p:pic>
          </mc:Fallback>
        </mc:AlternateContent>
        <mc:AlternateContent xmlns:mc="http://schemas.openxmlformats.org/markup-compatibility/2006">
          <mc:Choice xmlns:p14="http://schemas.microsoft.com/office/powerpoint/2010/main" xmlns="" Requires="p14">
            <p:contentPart p14:bwMode="auto" r:id="rId15">
              <p14:nvContentPartPr>
                <p14:cNvPr id="11" name="Ink 10"/>
                <p14:cNvContentPartPr/>
                <p14:nvPr/>
              </p14:nvContentPartPr>
              <p14:xfrm>
                <a:off x="4795200" y="1839600"/>
                <a:ext cx="116640" cy="360"/>
              </p14:xfrm>
            </p:contentPart>
          </mc:Choice>
          <mc:Fallback>
            <p:pic>
              <p:nvPicPr>
                <p:cNvPr id="11" name="Ink 10"/>
                <p:cNvPicPr/>
                <p:nvPr/>
              </p:nvPicPr>
              <p:blipFill>
                <a:blip r:embed="rId16"/>
                <a:stretch>
                  <a:fillRect/>
                </a:stretch>
              </p:blipFill>
              <p:spPr>
                <a:xfrm>
                  <a:off x="4779360" y="1775880"/>
                  <a:ext cx="148320" cy="127440"/>
                </a:xfrm>
                <a:prstGeom prst="rect">
                  <a:avLst/>
                </a:prstGeom>
              </p:spPr>
            </p:pic>
          </mc:Fallback>
        </mc:AlternateContent>
        <mc:AlternateContent xmlns:mc="http://schemas.openxmlformats.org/markup-compatibility/2006">
          <mc:Choice xmlns:p14="http://schemas.microsoft.com/office/powerpoint/2010/main" xmlns="" Requires="p14">
            <p:contentPart p14:bwMode="auto" r:id="rId17">
              <p14:nvContentPartPr>
                <p14:cNvPr id="12" name="Ink 11"/>
                <p14:cNvContentPartPr/>
                <p14:nvPr/>
              </p14:nvContentPartPr>
              <p14:xfrm>
                <a:off x="4509360" y="3643200"/>
                <a:ext cx="81000" cy="9360"/>
              </p14:xfrm>
            </p:contentPart>
          </mc:Choice>
          <mc:Fallback>
            <p:pic>
              <p:nvPicPr>
                <p:cNvPr id="12" name="Ink 11"/>
                <p:cNvPicPr/>
                <p:nvPr/>
              </p:nvPicPr>
              <p:blipFill>
                <a:blip r:embed="rId18"/>
                <a:stretch>
                  <a:fillRect/>
                </a:stretch>
              </p:blipFill>
              <p:spPr>
                <a:xfrm>
                  <a:off x="4493520" y="3579840"/>
                  <a:ext cx="112680" cy="136440"/>
                </a:xfrm>
                <a:prstGeom prst="rect">
                  <a:avLst/>
                </a:prstGeom>
              </p:spPr>
            </p:pic>
          </mc:Fallback>
        </mc:AlternateContent>
        <mc:AlternateContent xmlns:mc="http://schemas.openxmlformats.org/markup-compatibility/2006">
          <mc:Choice xmlns:p14="http://schemas.microsoft.com/office/powerpoint/2010/main" xmlns="" Requires="p14">
            <p:contentPart p14:bwMode="auto" r:id="rId19">
              <p14:nvContentPartPr>
                <p14:cNvPr id="13" name="Ink 12"/>
                <p14:cNvContentPartPr/>
                <p14:nvPr/>
              </p14:nvContentPartPr>
              <p14:xfrm>
                <a:off x="4643280" y="3089520"/>
                <a:ext cx="125640" cy="360"/>
              </p14:xfrm>
            </p:contentPart>
          </mc:Choice>
          <mc:Fallback>
            <p:pic>
              <p:nvPicPr>
                <p:cNvPr id="13" name="Ink 12"/>
                <p:cNvPicPr/>
                <p:nvPr/>
              </p:nvPicPr>
              <p:blipFill>
                <a:blip r:embed="rId20"/>
                <a:stretch>
                  <a:fillRect/>
                </a:stretch>
              </p:blipFill>
              <p:spPr>
                <a:xfrm>
                  <a:off x="4627440" y="3026160"/>
                  <a:ext cx="157320" cy="127440"/>
                </a:xfrm>
                <a:prstGeom prst="rect">
                  <a:avLst/>
                </a:prstGeom>
              </p:spPr>
            </p:pic>
          </mc:Fallback>
        </mc:AlternateContent>
        <mc:AlternateContent xmlns:mc="http://schemas.openxmlformats.org/markup-compatibility/2006">
          <mc:Choice xmlns:p14="http://schemas.microsoft.com/office/powerpoint/2010/main" xmlns="" Requires="p14">
            <p:contentPart p14:bwMode="auto" r:id="rId21">
              <p14:nvContentPartPr>
                <p14:cNvPr id="14" name="Ink 13"/>
                <p14:cNvContentPartPr/>
                <p14:nvPr/>
              </p14:nvContentPartPr>
              <p14:xfrm>
                <a:off x="4330800" y="2732400"/>
                <a:ext cx="72000" cy="360"/>
              </p14:xfrm>
            </p:contentPart>
          </mc:Choice>
          <mc:Fallback>
            <p:pic>
              <p:nvPicPr>
                <p:cNvPr id="14" name="Ink 13"/>
                <p:cNvPicPr/>
                <p:nvPr/>
              </p:nvPicPr>
              <p:blipFill>
                <a:blip r:embed="rId22"/>
                <a:stretch>
                  <a:fillRect/>
                </a:stretch>
              </p:blipFill>
              <p:spPr>
                <a:xfrm>
                  <a:off x="4314960" y="2669040"/>
                  <a:ext cx="103680" cy="127440"/>
                </a:xfrm>
                <a:prstGeom prst="rect">
                  <a:avLst/>
                </a:prstGeom>
              </p:spPr>
            </p:pic>
          </mc:Fallback>
        </mc:AlternateContent>
        <mc:AlternateContent xmlns:mc="http://schemas.openxmlformats.org/markup-compatibility/2006">
          <mc:Choice xmlns:p14="http://schemas.microsoft.com/office/powerpoint/2010/main" xmlns="" Requires="p14">
            <p:contentPart p14:bwMode="auto" r:id="rId23">
              <p14:nvContentPartPr>
                <p14:cNvPr id="15" name="Ink 14"/>
                <p14:cNvContentPartPr/>
                <p14:nvPr/>
              </p14:nvContentPartPr>
              <p14:xfrm>
                <a:off x="4813200" y="2714760"/>
                <a:ext cx="134280" cy="360"/>
              </p14:xfrm>
            </p:contentPart>
          </mc:Choice>
          <mc:Fallback>
            <p:pic>
              <p:nvPicPr>
                <p:cNvPr id="15" name="Ink 14"/>
                <p:cNvPicPr/>
                <p:nvPr/>
              </p:nvPicPr>
              <p:blipFill>
                <a:blip r:embed="rId24"/>
                <a:stretch>
                  <a:fillRect/>
                </a:stretch>
              </p:blipFill>
              <p:spPr>
                <a:xfrm>
                  <a:off x="4797360" y="2651040"/>
                  <a:ext cx="165960" cy="127440"/>
                </a:xfrm>
                <a:prstGeom prst="rect">
                  <a:avLst/>
                </a:prstGeom>
              </p:spPr>
            </p:pic>
          </mc:Fallback>
        </mc:AlternateContent>
      </p:grpSp>
      <p:sp>
        <p:nvSpPr>
          <p:cNvPr id="2" name="Title 1"/>
          <p:cNvSpPr>
            <a:spLocks noGrp="1"/>
          </p:cNvSpPr>
          <p:nvPr>
            <p:ph type="title"/>
          </p:nvPr>
        </p:nvSpPr>
        <p:spPr>
          <a:xfrm>
            <a:off x="6537278" y="365125"/>
            <a:ext cx="4816522" cy="1325563"/>
          </a:xfrm>
        </p:spPr>
        <p:txBody>
          <a:bodyPr/>
          <a:lstStyle/>
          <a:p>
            <a:endParaRPr lang="en-US" dirty="0"/>
          </a:p>
        </p:txBody>
      </p:sp>
      <p:sp>
        <p:nvSpPr>
          <p:cNvPr id="3" name="Content Placeholder 2"/>
          <p:cNvSpPr>
            <a:spLocks noGrp="1"/>
          </p:cNvSpPr>
          <p:nvPr>
            <p:ph idx="1"/>
          </p:nvPr>
        </p:nvSpPr>
        <p:spPr>
          <a:xfrm>
            <a:off x="6537278" y="1825625"/>
            <a:ext cx="5445456" cy="4351338"/>
          </a:xfrm>
        </p:spPr>
        <p:txBody>
          <a:bodyPr/>
          <a:lstStyle/>
          <a:p>
            <a:r>
              <a:rPr lang="en-US" dirty="0"/>
              <a:t> the mean number of stations (averaged </a:t>
            </a:r>
            <a:r>
              <a:rPr lang="en-US" dirty="0" smtClean="0"/>
              <a:t>for </a:t>
            </a:r>
            <a:r>
              <a:rPr lang="en-US" dirty="0"/>
              <a:t>the period 1951-2003) available for the analysis in a </a:t>
            </a:r>
            <a:r>
              <a:rPr lang="en-US" dirty="0" smtClean="0"/>
              <a:t>1⁰ </a:t>
            </a:r>
            <a:r>
              <a:rPr lang="en-US" dirty="0"/>
              <a:t>X </a:t>
            </a:r>
            <a:r>
              <a:rPr lang="en-US" dirty="0" smtClean="0"/>
              <a:t>1</a:t>
            </a:r>
            <a:r>
              <a:rPr lang="en-US" dirty="0"/>
              <a:t> </a:t>
            </a:r>
            <a:r>
              <a:rPr lang="en-US" dirty="0" smtClean="0"/>
              <a:t>⁰  </a:t>
            </a:r>
            <a:r>
              <a:rPr lang="en-US" dirty="0"/>
              <a:t>square grid. Number of stations </a:t>
            </a:r>
            <a:r>
              <a:rPr lang="en-US" dirty="0" smtClean="0"/>
              <a:t>per  </a:t>
            </a:r>
            <a:r>
              <a:rPr lang="en-US" dirty="0"/>
              <a:t>grid  (station  density)  is  very  large  over  south  Peninsula. </a:t>
            </a:r>
            <a:endParaRPr lang="en-US" dirty="0" smtClean="0"/>
          </a:p>
          <a:p>
            <a:r>
              <a:rPr lang="en-US" dirty="0" smtClean="0"/>
              <a:t>Angular </a:t>
            </a:r>
            <a:r>
              <a:rPr lang="en-US" dirty="0"/>
              <a:t>distance </a:t>
            </a:r>
            <a:r>
              <a:rPr lang="en-US" dirty="0" smtClean="0"/>
              <a:t>weighting, </a:t>
            </a:r>
            <a:r>
              <a:rPr lang="en-US" dirty="0"/>
              <a:t>the interpolation scheme proposed by Shepard </a:t>
            </a:r>
            <a:r>
              <a:rPr lang="en-US" dirty="0" smtClean="0"/>
              <a:t>(</a:t>
            </a:r>
            <a:r>
              <a:rPr lang="en-US" dirty="0"/>
              <a:t>1968</a:t>
            </a:r>
            <a:r>
              <a:rPr lang="en-US" dirty="0" smtClean="0"/>
              <a:t>) was used.</a:t>
            </a:r>
            <a:endParaRPr lang="en-US" dirty="0"/>
          </a:p>
        </p:txBody>
      </p:sp>
      <p:sp>
        <p:nvSpPr>
          <p:cNvPr id="17" name="Slide Number Placeholder 16"/>
          <p:cNvSpPr>
            <a:spLocks noGrp="1"/>
          </p:cNvSpPr>
          <p:nvPr>
            <p:ph type="sldNum" sz="quarter" idx="12"/>
          </p:nvPr>
        </p:nvSpPr>
        <p:spPr/>
        <p:txBody>
          <a:bodyPr/>
          <a:lstStyle/>
          <a:p>
            <a:fld id="{5C45DC84-E934-40F8-B756-73380A5F384C}" type="slidenum">
              <a:rPr lang="en-US" smtClean="0"/>
              <a:pPr/>
              <a:t>9</a:t>
            </a:fld>
            <a:endParaRPr lang="en-US"/>
          </a:p>
        </p:txBody>
      </p:sp>
      <p:sp>
        <p:nvSpPr>
          <p:cNvPr id="18" name="Footer Placeholder 17"/>
          <p:cNvSpPr>
            <a:spLocks noGrp="1"/>
          </p:cNvSpPr>
          <p:nvPr>
            <p:ph type="ftr" sz="quarter" idx="11"/>
          </p:nvPr>
        </p:nvSpPr>
        <p:spPr/>
        <p:txBody>
          <a:bodyPr/>
          <a:lstStyle/>
          <a:p>
            <a:r>
              <a:rPr lang="en-US" dirty="0"/>
              <a:t>(</a:t>
            </a:r>
            <a:r>
              <a:rPr lang="en-US" dirty="0" err="1"/>
              <a:t>Rajeevan</a:t>
            </a:r>
            <a:r>
              <a:rPr lang="en-US" dirty="0"/>
              <a:t>, </a:t>
            </a:r>
            <a:r>
              <a:rPr lang="en-US" dirty="0" err="1"/>
              <a:t>Bhate</a:t>
            </a:r>
            <a:r>
              <a:rPr lang="en-US" dirty="0"/>
              <a:t>, Kale, &amp; </a:t>
            </a:r>
            <a:r>
              <a:rPr lang="en-US" dirty="0" err="1"/>
              <a:t>Lal</a:t>
            </a:r>
            <a:r>
              <a:rPr lang="en-US" dirty="0"/>
              <a:t>, 2005)</a:t>
            </a:r>
          </a:p>
          <a:p>
            <a:endParaRPr lang="en-US" dirty="0"/>
          </a:p>
        </p:txBody>
      </p:sp>
    </p:spTree>
    <p:extLst>
      <p:ext uri="{BB962C8B-B14F-4D97-AF65-F5344CB8AC3E}">
        <p14:creationId xmlns:p14="http://schemas.microsoft.com/office/powerpoint/2010/main" xmlns="" val="39431772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due to interpolation</a:t>
            </a:r>
            <a:endParaRPr lang="en-US" dirty="0"/>
          </a:p>
        </p:txBody>
      </p:sp>
      <p:sp>
        <p:nvSpPr>
          <p:cNvPr id="3" name="Content Placeholder 2"/>
          <p:cNvSpPr>
            <a:spLocks noGrp="1"/>
          </p:cNvSpPr>
          <p:nvPr>
            <p:ph idx="1"/>
          </p:nvPr>
        </p:nvSpPr>
        <p:spPr>
          <a:xfrm>
            <a:off x="5268036" y="1624628"/>
            <a:ext cx="6923964" cy="4351338"/>
          </a:xfrm>
        </p:spPr>
        <p:txBody>
          <a:bodyPr/>
          <a:lstStyle/>
          <a:p>
            <a:r>
              <a:rPr lang="en-US" dirty="0"/>
              <a:t>In particular, when using gridded </a:t>
            </a:r>
            <a:r>
              <a:rPr lang="en-US" dirty="0" smtClean="0"/>
              <a:t>data extreme</a:t>
            </a:r>
            <a:r>
              <a:rPr lang="en-US" dirty="0"/>
              <a:t> events will be missed in most of the </a:t>
            </a:r>
            <a:r>
              <a:rPr lang="en-US" dirty="0" smtClean="0"/>
              <a:t>occasions</a:t>
            </a:r>
            <a:r>
              <a:rPr lang="en-US" dirty="0"/>
              <a:t> due to interpolation or averaging scheme used in gridding. This can then give misleading information regarding the signals of hydrological extremes needed for better disaster management.  </a:t>
            </a:r>
          </a:p>
        </p:txBody>
      </p:sp>
      <p:sp>
        <p:nvSpPr>
          <p:cNvPr id="4" name="Slide Number Placeholder 3"/>
          <p:cNvSpPr>
            <a:spLocks noGrp="1"/>
          </p:cNvSpPr>
          <p:nvPr>
            <p:ph type="sldNum" sz="quarter" idx="12"/>
          </p:nvPr>
        </p:nvSpPr>
        <p:spPr/>
        <p:txBody>
          <a:bodyPr/>
          <a:lstStyle/>
          <a:p>
            <a:fld id="{5C45DC84-E934-40F8-B756-73380A5F384C}" type="slidenum">
              <a:rPr lang="en-US" smtClean="0"/>
              <a:pPr/>
              <a:t>10</a:t>
            </a:fld>
            <a:endParaRPr lang="en-US"/>
          </a:p>
        </p:txBody>
      </p:sp>
      <p:sp>
        <p:nvSpPr>
          <p:cNvPr id="5" name="Footer Placeholder 4"/>
          <p:cNvSpPr>
            <a:spLocks noGrp="1"/>
          </p:cNvSpPr>
          <p:nvPr>
            <p:ph type="ftr" sz="quarter" idx="11"/>
          </p:nvPr>
        </p:nvSpPr>
        <p:spPr/>
        <p:txBody>
          <a:bodyPr/>
          <a:lstStyle/>
          <a:p>
            <a:r>
              <a:rPr lang="en-US" dirty="0"/>
              <a:t>(Menon, </a:t>
            </a:r>
            <a:r>
              <a:rPr lang="en-US" dirty="0" err="1"/>
              <a:t>Mazumdar</a:t>
            </a:r>
            <a:r>
              <a:rPr lang="en-US" dirty="0"/>
              <a:t>, &amp; </a:t>
            </a:r>
            <a:r>
              <a:rPr lang="en-US" dirty="0" err="1"/>
              <a:t>Guhathakurta</a:t>
            </a:r>
            <a:r>
              <a:rPr lang="en-US" dirty="0"/>
              <a:t>, 2010), www.jpl.nasa.gov</a:t>
            </a:r>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5535" y="1690688"/>
            <a:ext cx="5576877" cy="3138985"/>
          </a:xfrm>
          <a:prstGeom prst="rect">
            <a:avLst/>
          </a:prstGeom>
        </p:spPr>
      </p:pic>
    </p:spTree>
    <p:extLst>
      <p:ext uri="{BB962C8B-B14F-4D97-AF65-F5344CB8AC3E}">
        <p14:creationId xmlns:p14="http://schemas.microsoft.com/office/powerpoint/2010/main" xmlns="" val="613097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Commonly </a:t>
            </a:r>
            <a:r>
              <a:rPr lang="en-US" dirty="0"/>
              <a:t>used </a:t>
            </a:r>
            <a:r>
              <a:rPr lang="en-US" dirty="0" smtClean="0"/>
              <a:t>interpolations in </a:t>
            </a:r>
            <a:r>
              <a:rPr lang="en-US" dirty="0"/>
              <a:t>the </a:t>
            </a:r>
            <a:r>
              <a:rPr lang="en-US" dirty="0" smtClean="0"/>
              <a:t>development </a:t>
            </a:r>
            <a:r>
              <a:rPr lang="en-US" dirty="0"/>
              <a:t>of climate datasets.</a:t>
            </a:r>
          </a:p>
        </p:txBody>
      </p:sp>
      <p:sp>
        <p:nvSpPr>
          <p:cNvPr id="3" name="Content Placeholder 2"/>
          <p:cNvSpPr>
            <a:spLocks noGrp="1"/>
          </p:cNvSpPr>
          <p:nvPr>
            <p:ph idx="1"/>
          </p:nvPr>
        </p:nvSpPr>
        <p:spPr/>
        <p:txBody>
          <a:bodyPr/>
          <a:lstStyle/>
          <a:p>
            <a:r>
              <a:rPr lang="en-US" dirty="0"/>
              <a:t> </a:t>
            </a:r>
            <a:r>
              <a:rPr lang="en-US" dirty="0" smtClean="0"/>
              <a:t>natural </a:t>
            </a:r>
            <a:r>
              <a:rPr lang="en-US" dirty="0"/>
              <a:t>neighbor </a:t>
            </a:r>
            <a:r>
              <a:rPr lang="en-US" dirty="0" smtClean="0"/>
              <a:t> (Sibson1981</a:t>
            </a:r>
            <a:r>
              <a:rPr lang="en-US" dirty="0"/>
              <a:t>)</a:t>
            </a:r>
            <a:endParaRPr lang="en-US" dirty="0" smtClean="0"/>
          </a:p>
          <a:p>
            <a:r>
              <a:rPr lang="en-US" dirty="0" smtClean="0"/>
              <a:t>cubic </a:t>
            </a:r>
            <a:r>
              <a:rPr lang="en-US" dirty="0"/>
              <a:t>spline </a:t>
            </a:r>
            <a:r>
              <a:rPr lang="fr-FR" dirty="0"/>
              <a:t> (</a:t>
            </a:r>
            <a:r>
              <a:rPr lang="fr-FR" dirty="0" smtClean="0"/>
              <a:t>Hutchinson</a:t>
            </a:r>
            <a:r>
              <a:rPr lang="fr-FR" dirty="0"/>
              <a:t>, 1995; Jones et al., 2009)</a:t>
            </a:r>
            <a:endParaRPr lang="en-US" dirty="0" smtClean="0"/>
          </a:p>
          <a:p>
            <a:r>
              <a:rPr lang="en-US" dirty="0" smtClean="0"/>
              <a:t>angular </a:t>
            </a:r>
            <a:r>
              <a:rPr lang="en-US" dirty="0"/>
              <a:t>distance weighting  (Shepard, 1968)</a:t>
            </a:r>
          </a:p>
        </p:txBody>
      </p:sp>
      <p:sp>
        <p:nvSpPr>
          <p:cNvPr id="4" name="Slide Number Placeholder 3"/>
          <p:cNvSpPr>
            <a:spLocks noGrp="1"/>
          </p:cNvSpPr>
          <p:nvPr>
            <p:ph type="sldNum" sz="quarter" idx="12"/>
          </p:nvPr>
        </p:nvSpPr>
        <p:spPr/>
        <p:txBody>
          <a:bodyPr/>
          <a:lstStyle/>
          <a:p>
            <a:fld id="{5C45DC84-E934-40F8-B756-73380A5F384C}" type="slidenum">
              <a:rPr lang="en-US" smtClean="0"/>
              <a:pPr/>
              <a:t>11</a:t>
            </a:fld>
            <a:endParaRPr lang="en-US"/>
          </a:p>
        </p:txBody>
      </p:sp>
      <p:sp>
        <p:nvSpPr>
          <p:cNvPr id="5" name="Footer Placeholder 4"/>
          <p:cNvSpPr>
            <a:spLocks noGrp="1"/>
          </p:cNvSpPr>
          <p:nvPr>
            <p:ph type="ftr" sz="quarter" idx="11"/>
          </p:nvPr>
        </p:nvSpPr>
        <p:spPr/>
        <p:txBody>
          <a:bodyPr/>
          <a:lstStyle/>
          <a:p>
            <a:r>
              <a:rPr lang="en-US" dirty="0"/>
              <a:t>(Avila, et al., </a:t>
            </a:r>
            <a:r>
              <a:rPr lang="en-US" dirty="0" smtClean="0"/>
              <a:t>2015)</a:t>
            </a:r>
            <a:endParaRPr lang="en-US" dirty="0"/>
          </a:p>
        </p:txBody>
      </p:sp>
    </p:spTree>
    <p:extLst>
      <p:ext uri="{BB962C8B-B14F-4D97-AF65-F5344CB8AC3E}">
        <p14:creationId xmlns:p14="http://schemas.microsoft.com/office/powerpoint/2010/main" xmlns="" val="3598972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Spatial Interpolations</a:t>
            </a:r>
            <a:endParaRPr lang="en-US" dirty="0"/>
          </a:p>
        </p:txBody>
      </p:sp>
      <p:sp>
        <p:nvSpPr>
          <p:cNvPr id="3" name="Content Placeholder 2"/>
          <p:cNvSpPr>
            <a:spLocks noGrp="1"/>
          </p:cNvSpPr>
          <p:nvPr>
            <p:ph idx="1"/>
          </p:nvPr>
        </p:nvSpPr>
        <p:spPr/>
        <p:txBody>
          <a:bodyPr/>
          <a:lstStyle/>
          <a:p>
            <a:r>
              <a:rPr lang="en-US" dirty="0"/>
              <a:t>Inverse Distance Weighting (IDW</a:t>
            </a:r>
            <a:r>
              <a:rPr lang="en-US" dirty="0" smtClean="0"/>
              <a:t>)</a:t>
            </a:r>
          </a:p>
          <a:p>
            <a:r>
              <a:rPr lang="en-US" dirty="0" smtClean="0"/>
              <a:t>Triangulation </a:t>
            </a:r>
            <a:r>
              <a:rPr lang="en-US" dirty="0"/>
              <a:t>with Linear Interpolation (TLI</a:t>
            </a:r>
            <a:r>
              <a:rPr lang="en-US" dirty="0" smtClean="0"/>
              <a:t>)</a:t>
            </a:r>
          </a:p>
          <a:p>
            <a:r>
              <a:rPr lang="en-US" dirty="0"/>
              <a:t>Ordinary </a:t>
            </a:r>
            <a:r>
              <a:rPr lang="en-US" dirty="0" err="1"/>
              <a:t>Kriging</a:t>
            </a:r>
            <a:r>
              <a:rPr lang="en-US" dirty="0"/>
              <a:t> (OK</a:t>
            </a:r>
            <a:r>
              <a:rPr lang="en-US" dirty="0" smtClean="0"/>
              <a:t>)</a:t>
            </a:r>
          </a:p>
          <a:p>
            <a:r>
              <a:rPr lang="en-US" dirty="0"/>
              <a:t>Natural </a:t>
            </a:r>
            <a:r>
              <a:rPr lang="en-US" dirty="0" err="1"/>
              <a:t>Neighbour</a:t>
            </a:r>
            <a:r>
              <a:rPr lang="en-US" dirty="0"/>
              <a:t> Interpolation (NNI</a:t>
            </a:r>
            <a:r>
              <a:rPr lang="en-US" dirty="0" smtClean="0"/>
              <a:t>)</a:t>
            </a:r>
          </a:p>
          <a:p>
            <a:r>
              <a:rPr lang="en-US" dirty="0"/>
              <a:t>Barnes Objective Analysis (BOA</a:t>
            </a:r>
            <a:r>
              <a:rPr lang="en-US" dirty="0" smtClean="0"/>
              <a:t>)</a:t>
            </a:r>
            <a:endParaRPr lang="en-US" dirty="0"/>
          </a:p>
        </p:txBody>
      </p:sp>
      <p:sp>
        <p:nvSpPr>
          <p:cNvPr id="4" name="Slide Number Placeholder 3"/>
          <p:cNvSpPr>
            <a:spLocks noGrp="1"/>
          </p:cNvSpPr>
          <p:nvPr>
            <p:ph type="sldNum" sz="quarter" idx="12"/>
          </p:nvPr>
        </p:nvSpPr>
        <p:spPr/>
        <p:txBody>
          <a:bodyPr/>
          <a:lstStyle/>
          <a:p>
            <a:fld id="{5C45DC84-E934-40F8-B756-73380A5F384C}" type="slidenum">
              <a:rPr lang="en-US" smtClean="0"/>
              <a:pPr/>
              <a:t>12</a:t>
            </a:fld>
            <a:endParaRPr lang="en-US"/>
          </a:p>
        </p:txBody>
      </p:sp>
      <p:sp>
        <p:nvSpPr>
          <p:cNvPr id="5" name="Footer Placeholder 4"/>
          <p:cNvSpPr>
            <a:spLocks noGrp="1"/>
          </p:cNvSpPr>
          <p:nvPr>
            <p:ph type="ftr" sz="quarter" idx="11"/>
          </p:nvPr>
        </p:nvSpPr>
        <p:spPr/>
        <p:txBody>
          <a:bodyPr/>
          <a:lstStyle/>
          <a:p>
            <a:r>
              <a:rPr lang="en-US" dirty="0"/>
              <a:t>(Contractor, Alexander, </a:t>
            </a:r>
            <a:r>
              <a:rPr lang="en-US" dirty="0" err="1"/>
              <a:t>Donat</a:t>
            </a:r>
            <a:r>
              <a:rPr lang="en-US" dirty="0"/>
              <a:t>, &amp; Herold, 2015</a:t>
            </a:r>
            <a:r>
              <a:rPr lang="en-US" dirty="0" smtClean="0"/>
              <a:t>)</a:t>
            </a:r>
            <a:endParaRPr lang="en-US" dirty="0"/>
          </a:p>
        </p:txBody>
      </p:sp>
    </p:spTree>
    <p:extLst>
      <p:ext uri="{BB962C8B-B14F-4D97-AF65-F5344CB8AC3E}">
        <p14:creationId xmlns:p14="http://schemas.microsoft.com/office/powerpoint/2010/main" xmlns="" val="20725749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5250"/>
            <a:ext cx="10515600" cy="1325563"/>
          </a:xfrm>
        </p:spPr>
        <p:txBody>
          <a:bodyPr>
            <a:normAutofit fontScale="90000"/>
          </a:bodyPr>
          <a:lstStyle/>
          <a:p>
            <a:r>
              <a:rPr lang="en-US" dirty="0" smtClean="0"/>
              <a:t>How the </a:t>
            </a:r>
            <a:r>
              <a:rPr lang="en-US" dirty="0"/>
              <a:t>horizontal resolution, interpolation method and order of operation </a:t>
            </a:r>
            <a:r>
              <a:rPr lang="en-US" dirty="0" smtClean="0"/>
              <a:t>in generating </a:t>
            </a:r>
            <a:r>
              <a:rPr lang="en-US" dirty="0"/>
              <a:t>gridded data sets affect estimates of annual </a:t>
            </a:r>
            <a:r>
              <a:rPr lang="en-US" dirty="0" smtClean="0"/>
              <a:t> extreme </a:t>
            </a:r>
            <a:r>
              <a:rPr lang="en-US" dirty="0"/>
              <a:t>indices</a:t>
            </a:r>
          </a:p>
        </p:txBody>
      </p:sp>
      <p:sp>
        <p:nvSpPr>
          <p:cNvPr id="3" name="Content Placeholder 2"/>
          <p:cNvSpPr>
            <a:spLocks noGrp="1"/>
          </p:cNvSpPr>
          <p:nvPr>
            <p:ph idx="1"/>
          </p:nvPr>
        </p:nvSpPr>
        <p:spPr>
          <a:xfrm>
            <a:off x="755745" y="2078061"/>
            <a:ext cx="10680510" cy="4643414"/>
          </a:xfrm>
        </p:spPr>
        <p:txBody>
          <a:bodyPr>
            <a:normAutofit fontScale="92500" lnSpcReduction="20000"/>
          </a:bodyPr>
          <a:lstStyle/>
          <a:p>
            <a:endParaRPr lang="en-US" dirty="0" smtClean="0"/>
          </a:p>
          <a:p>
            <a:r>
              <a:rPr lang="en-US" dirty="0" smtClean="0"/>
              <a:t>Three </a:t>
            </a:r>
            <a:r>
              <a:rPr lang="en-US" dirty="0"/>
              <a:t>interpolation methods (natural neighbors, cubic spline </a:t>
            </a:r>
            <a:r>
              <a:rPr lang="en-US" dirty="0" smtClean="0"/>
              <a:t>and angular </a:t>
            </a:r>
            <a:r>
              <a:rPr lang="en-US" dirty="0"/>
              <a:t>distance weighting) are used to calculate grids at ﬁve different horizontal gridded </a:t>
            </a:r>
            <a:r>
              <a:rPr lang="en-US" dirty="0" smtClean="0"/>
              <a:t>resolutions ranging </a:t>
            </a:r>
            <a:r>
              <a:rPr lang="en-US" dirty="0"/>
              <a:t>from 0.25°x0.25°, 0.5°x0.5°, 1.0°x1.0°, 1.5°x1.5° </a:t>
            </a:r>
            <a:r>
              <a:rPr lang="en-US" dirty="0" smtClean="0"/>
              <a:t>and 2.5</a:t>
            </a:r>
            <a:r>
              <a:rPr lang="en-US" dirty="0"/>
              <a:t>° </a:t>
            </a:r>
            <a:r>
              <a:rPr lang="en-US" dirty="0" smtClean="0"/>
              <a:t>x </a:t>
            </a:r>
            <a:r>
              <a:rPr lang="en-US" dirty="0"/>
              <a:t>2.5°</a:t>
            </a:r>
          </a:p>
          <a:p>
            <a:r>
              <a:rPr lang="en-US" dirty="0" smtClean="0"/>
              <a:t>either </a:t>
            </a:r>
            <a:r>
              <a:rPr lang="en-US" dirty="0"/>
              <a:t>they are estimated from daily grids or from station points </a:t>
            </a:r>
            <a:r>
              <a:rPr lang="en-US" dirty="0" smtClean="0"/>
              <a:t>and then </a:t>
            </a:r>
            <a:r>
              <a:rPr lang="en-US" dirty="0"/>
              <a:t>gridded. </a:t>
            </a:r>
            <a:r>
              <a:rPr lang="en-US" dirty="0" smtClean="0"/>
              <a:t>The </a:t>
            </a:r>
            <a:r>
              <a:rPr lang="en-US" dirty="0"/>
              <a:t>grid </a:t>
            </a:r>
            <a:r>
              <a:rPr lang="en-US" dirty="0" smtClean="0"/>
              <a:t>resolution -</a:t>
            </a:r>
            <a:r>
              <a:rPr lang="en-US" dirty="0"/>
              <a:t>despite showing more regional detail at high resolution </a:t>
            </a:r>
            <a:r>
              <a:rPr lang="en-US" dirty="0" smtClean="0"/>
              <a:t>has </a:t>
            </a:r>
            <a:r>
              <a:rPr lang="en-US" dirty="0"/>
              <a:t>relatively limited effect when considering regional averages. </a:t>
            </a:r>
            <a:endParaRPr lang="en-US" dirty="0" smtClean="0"/>
          </a:p>
          <a:p>
            <a:r>
              <a:rPr lang="en-US" dirty="0" smtClean="0"/>
              <a:t>the </a:t>
            </a:r>
            <a:r>
              <a:rPr lang="en-US" dirty="0"/>
              <a:t>interpolation method </a:t>
            </a:r>
            <a:r>
              <a:rPr lang="en-US" dirty="0" smtClean="0"/>
              <a:t>and the </a:t>
            </a:r>
            <a:r>
              <a:rPr lang="en-US" dirty="0"/>
              <a:t>order of operation can substantially inﬂuence the actual gridded values. And while the difference </a:t>
            </a:r>
            <a:r>
              <a:rPr lang="en-US" dirty="0" smtClean="0"/>
              <a:t>due to </a:t>
            </a:r>
            <a:r>
              <a:rPr lang="en-US" dirty="0"/>
              <a:t>the order of operation is not substantial when using natural neighbor and cubic spline interpolation, </a:t>
            </a:r>
            <a:r>
              <a:rPr lang="en-US" dirty="0" smtClean="0"/>
              <a:t>it is </a:t>
            </a:r>
            <a:r>
              <a:rPr lang="en-US" dirty="0"/>
              <a:t>particularly apparent for indices calculated from daily gridded estimates using the angular </a:t>
            </a:r>
            <a:r>
              <a:rPr lang="en-US" dirty="0" smtClean="0"/>
              <a:t>distance weighting </a:t>
            </a:r>
            <a:r>
              <a:rPr lang="en-US" dirty="0"/>
              <a:t>method.</a:t>
            </a:r>
          </a:p>
        </p:txBody>
      </p:sp>
      <p:sp>
        <p:nvSpPr>
          <p:cNvPr id="4" name="Slide Number Placeholder 3"/>
          <p:cNvSpPr>
            <a:spLocks noGrp="1"/>
          </p:cNvSpPr>
          <p:nvPr>
            <p:ph type="sldNum" sz="quarter" idx="12"/>
          </p:nvPr>
        </p:nvSpPr>
        <p:spPr/>
        <p:txBody>
          <a:bodyPr/>
          <a:lstStyle/>
          <a:p>
            <a:fld id="{5C45DC84-E934-40F8-B756-73380A5F384C}" type="slidenum">
              <a:rPr lang="en-US" smtClean="0"/>
              <a:pPr/>
              <a:t>13</a:t>
            </a:fld>
            <a:endParaRPr lang="en-US"/>
          </a:p>
        </p:txBody>
      </p:sp>
      <p:sp>
        <p:nvSpPr>
          <p:cNvPr id="5" name="Footer Placeholder 4"/>
          <p:cNvSpPr>
            <a:spLocks noGrp="1"/>
          </p:cNvSpPr>
          <p:nvPr>
            <p:ph type="ftr" sz="quarter" idx="11"/>
          </p:nvPr>
        </p:nvSpPr>
        <p:spPr/>
        <p:txBody>
          <a:bodyPr/>
          <a:lstStyle/>
          <a:p>
            <a:r>
              <a:rPr lang="en-US" dirty="0"/>
              <a:t>(Avila, et al., 2015</a:t>
            </a:r>
            <a:r>
              <a:rPr lang="en-US" dirty="0" smtClean="0"/>
              <a:t>)</a:t>
            </a:r>
            <a:endParaRPr lang="en-US" dirty="0"/>
          </a:p>
        </p:txBody>
      </p:sp>
    </p:spTree>
    <p:extLst>
      <p:ext uri="{BB962C8B-B14F-4D97-AF65-F5344CB8AC3E}">
        <p14:creationId xmlns:p14="http://schemas.microsoft.com/office/powerpoint/2010/main" xmlns="" val="4172408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Difference between interpolation methods for </a:t>
            </a:r>
            <a:r>
              <a:rPr lang="en-US" dirty="0" smtClean="0"/>
              <a:t>Rx1 day </a:t>
            </a:r>
            <a:r>
              <a:rPr lang="en-US" dirty="0"/>
              <a:t>(averaged over the </a:t>
            </a:r>
            <a:r>
              <a:rPr lang="en-US" dirty="0" smtClean="0"/>
              <a:t>period </a:t>
            </a:r>
            <a:r>
              <a:rPr lang="en-US" dirty="0"/>
              <a:t>1961–1990)</a:t>
            </a:r>
          </a:p>
        </p:txBody>
      </p:sp>
      <p:sp>
        <p:nvSpPr>
          <p:cNvPr id="3" name="Text Placeholder 2"/>
          <p:cNvSpPr>
            <a:spLocks noGrp="1"/>
          </p:cNvSpPr>
          <p:nvPr>
            <p:ph type="body" idx="1"/>
          </p:nvPr>
        </p:nvSpPr>
        <p:spPr>
          <a:xfrm>
            <a:off x="839788" y="1681163"/>
            <a:ext cx="5157787" cy="584365"/>
          </a:xfrm>
        </p:spPr>
        <p:txBody>
          <a:bodyPr/>
          <a:lstStyle/>
          <a:p>
            <a:pPr algn="ctr"/>
            <a:r>
              <a:rPr lang="en-US" dirty="0"/>
              <a:t> </a:t>
            </a:r>
            <a:r>
              <a:rPr lang="en-US" dirty="0" smtClean="0"/>
              <a:t>Grid size 0.25°x0.25</a:t>
            </a:r>
            <a:r>
              <a:rPr lang="en-US" dirty="0"/>
              <a:t>° </a:t>
            </a:r>
          </a:p>
        </p:txBody>
      </p:sp>
      <p:pic>
        <p:nvPicPr>
          <p:cNvPr id="9" name="Content Placeholder 8"/>
          <p:cNvPicPr>
            <a:picLocks noGrp="1" noChangeAspect="1"/>
          </p:cNvPicPr>
          <p:nvPr>
            <p:ph sz="half" idx="2"/>
          </p:nvPr>
        </p:nvPicPr>
        <p:blipFill>
          <a:blip r:embed="rId3"/>
          <a:stretch>
            <a:fillRect/>
          </a:stretch>
        </p:blipFill>
        <p:spPr>
          <a:xfrm>
            <a:off x="1102491" y="2842953"/>
            <a:ext cx="5018384" cy="3120314"/>
          </a:xfrm>
          <a:prstGeom prst="rect">
            <a:avLst/>
          </a:prstGeom>
        </p:spPr>
      </p:pic>
      <p:sp>
        <p:nvSpPr>
          <p:cNvPr id="5" name="Text Placeholder 4"/>
          <p:cNvSpPr>
            <a:spLocks noGrp="1"/>
          </p:cNvSpPr>
          <p:nvPr>
            <p:ph type="body" sz="quarter" idx="3"/>
          </p:nvPr>
        </p:nvSpPr>
        <p:spPr>
          <a:xfrm>
            <a:off x="6172200" y="1681163"/>
            <a:ext cx="5183188" cy="584365"/>
          </a:xfrm>
        </p:spPr>
        <p:txBody>
          <a:bodyPr/>
          <a:lstStyle/>
          <a:p>
            <a:pPr algn="ctr"/>
            <a:r>
              <a:rPr lang="en-US" dirty="0"/>
              <a:t>  Grid </a:t>
            </a:r>
            <a:r>
              <a:rPr lang="en-US" dirty="0" smtClean="0"/>
              <a:t>size 1.5°x1.5°</a:t>
            </a:r>
            <a:endParaRPr lang="en-US" dirty="0"/>
          </a:p>
        </p:txBody>
      </p:sp>
      <p:pic>
        <p:nvPicPr>
          <p:cNvPr id="10" name="Content Placeholder 9"/>
          <p:cNvPicPr>
            <a:picLocks noGrp="1" noChangeAspect="1"/>
          </p:cNvPicPr>
          <p:nvPr>
            <p:ph sz="quarter" idx="4"/>
          </p:nvPr>
        </p:nvPicPr>
        <p:blipFill>
          <a:blip r:embed="rId4"/>
          <a:stretch>
            <a:fillRect/>
          </a:stretch>
        </p:blipFill>
        <p:spPr>
          <a:xfrm>
            <a:off x="6405642" y="2842953"/>
            <a:ext cx="5086842" cy="3284087"/>
          </a:xfrm>
          <a:prstGeom prst="rect">
            <a:avLst/>
          </a:prstGeom>
        </p:spPr>
      </p:pic>
      <p:sp>
        <p:nvSpPr>
          <p:cNvPr id="7" name="Footer Placeholder 6"/>
          <p:cNvSpPr>
            <a:spLocks noGrp="1"/>
          </p:cNvSpPr>
          <p:nvPr>
            <p:ph type="ftr" sz="quarter" idx="11"/>
          </p:nvPr>
        </p:nvSpPr>
        <p:spPr/>
        <p:txBody>
          <a:bodyPr/>
          <a:lstStyle/>
          <a:p>
            <a:r>
              <a:rPr lang="en-US" dirty="0"/>
              <a:t>(Avila, et al., 2015</a:t>
            </a:r>
            <a:r>
              <a:rPr lang="en-US" dirty="0" smtClean="0"/>
              <a:t>)</a:t>
            </a:r>
            <a:endParaRPr lang="en-US" dirty="0"/>
          </a:p>
        </p:txBody>
      </p:sp>
      <p:sp>
        <p:nvSpPr>
          <p:cNvPr id="8" name="Slide Number Placeholder 7"/>
          <p:cNvSpPr>
            <a:spLocks noGrp="1"/>
          </p:cNvSpPr>
          <p:nvPr>
            <p:ph type="sldNum" sz="quarter" idx="12"/>
          </p:nvPr>
        </p:nvSpPr>
        <p:spPr/>
        <p:txBody>
          <a:bodyPr/>
          <a:lstStyle/>
          <a:p>
            <a:fld id="{5C45DC84-E934-40F8-B756-73380A5F384C}" type="slidenum">
              <a:rPr lang="en-US" smtClean="0"/>
              <a:pPr/>
              <a:t>14</a:t>
            </a:fld>
            <a:endParaRPr lang="en-US"/>
          </a:p>
        </p:txBody>
      </p:sp>
      <p:sp>
        <p:nvSpPr>
          <p:cNvPr id="11" name="Rectangle 10"/>
          <p:cNvSpPr/>
          <p:nvPr/>
        </p:nvSpPr>
        <p:spPr>
          <a:xfrm>
            <a:off x="0" y="3359448"/>
            <a:ext cx="1442113" cy="923330"/>
          </a:xfrm>
          <a:prstGeom prst="rect">
            <a:avLst/>
          </a:prstGeom>
        </p:spPr>
        <p:txBody>
          <a:bodyPr wrap="square">
            <a:spAutoFit/>
          </a:bodyPr>
          <a:lstStyle/>
          <a:p>
            <a:r>
              <a:rPr lang="en-US" dirty="0"/>
              <a:t> </a:t>
            </a:r>
            <a:r>
              <a:rPr lang="en-US" dirty="0" smtClean="0"/>
              <a:t>Grid </a:t>
            </a:r>
            <a:r>
              <a:rPr lang="en-US" dirty="0"/>
              <a:t>of annual</a:t>
            </a:r>
          </a:p>
          <a:p>
            <a:r>
              <a:rPr lang="en-US" dirty="0"/>
              <a:t>extreme </a:t>
            </a:r>
          </a:p>
        </p:txBody>
      </p:sp>
      <p:sp>
        <p:nvSpPr>
          <p:cNvPr id="13" name="Rectangle 12"/>
          <p:cNvSpPr/>
          <p:nvPr/>
        </p:nvSpPr>
        <p:spPr>
          <a:xfrm>
            <a:off x="-24874" y="4717387"/>
            <a:ext cx="1127365" cy="923330"/>
          </a:xfrm>
          <a:prstGeom prst="rect">
            <a:avLst/>
          </a:prstGeom>
        </p:spPr>
        <p:txBody>
          <a:bodyPr wrap="square">
            <a:spAutoFit/>
          </a:bodyPr>
          <a:lstStyle/>
          <a:p>
            <a:r>
              <a:rPr lang="en-US" dirty="0"/>
              <a:t> </a:t>
            </a:r>
            <a:r>
              <a:rPr lang="en-US" dirty="0" smtClean="0"/>
              <a:t>Extreme </a:t>
            </a:r>
            <a:r>
              <a:rPr lang="en-US" dirty="0"/>
              <a:t>from daily grid</a:t>
            </a:r>
          </a:p>
        </p:txBody>
      </p:sp>
      <p:sp>
        <p:nvSpPr>
          <p:cNvPr id="14" name="Rectangle 13"/>
          <p:cNvSpPr/>
          <p:nvPr/>
        </p:nvSpPr>
        <p:spPr>
          <a:xfrm>
            <a:off x="2247494" y="2369574"/>
            <a:ext cx="2342373" cy="369332"/>
          </a:xfrm>
          <a:prstGeom prst="rect">
            <a:avLst/>
          </a:prstGeom>
        </p:spPr>
        <p:txBody>
          <a:bodyPr wrap="none">
            <a:spAutoFit/>
          </a:bodyPr>
          <a:lstStyle/>
          <a:p>
            <a:r>
              <a:rPr lang="en-US" dirty="0"/>
              <a:t> interpolation methods</a:t>
            </a:r>
          </a:p>
        </p:txBody>
      </p:sp>
      <p:sp>
        <p:nvSpPr>
          <p:cNvPr id="15" name="Rectangle 14"/>
          <p:cNvSpPr/>
          <p:nvPr/>
        </p:nvSpPr>
        <p:spPr>
          <a:xfrm>
            <a:off x="7777876" y="2310172"/>
            <a:ext cx="2342373" cy="369332"/>
          </a:xfrm>
          <a:prstGeom prst="rect">
            <a:avLst/>
          </a:prstGeom>
        </p:spPr>
        <p:txBody>
          <a:bodyPr wrap="none">
            <a:spAutoFit/>
          </a:bodyPr>
          <a:lstStyle/>
          <a:p>
            <a:r>
              <a:rPr lang="en-US" dirty="0"/>
              <a:t> interpolation methods</a:t>
            </a:r>
          </a:p>
        </p:txBody>
      </p:sp>
    </p:spTree>
    <p:extLst>
      <p:ext uri="{BB962C8B-B14F-4D97-AF65-F5344CB8AC3E}">
        <p14:creationId xmlns:p14="http://schemas.microsoft.com/office/powerpoint/2010/main" xmlns="" val="2077229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0493" y="415396"/>
            <a:ext cx="7424383" cy="1325563"/>
          </a:xfrm>
        </p:spPr>
        <p:txBody>
          <a:bodyPr>
            <a:normAutofit fontScale="90000"/>
          </a:bodyPr>
          <a:lstStyle/>
          <a:p>
            <a:r>
              <a:rPr lang="en-US" b="1" dirty="0"/>
              <a:t>Reliability of regional and global climate models to simulate precipitation extremes over India</a:t>
            </a:r>
          </a:p>
        </p:txBody>
      </p:sp>
      <p:sp>
        <p:nvSpPr>
          <p:cNvPr id="3" name="Content Placeholder 2"/>
          <p:cNvSpPr>
            <a:spLocks noGrp="1"/>
          </p:cNvSpPr>
          <p:nvPr>
            <p:ph idx="1"/>
          </p:nvPr>
        </p:nvSpPr>
        <p:spPr>
          <a:xfrm>
            <a:off x="4809305" y="2101761"/>
            <a:ext cx="7268964" cy="4827801"/>
          </a:xfrm>
        </p:spPr>
        <p:txBody>
          <a:bodyPr>
            <a:normAutofit fontScale="92500" lnSpcReduction="10000"/>
          </a:bodyPr>
          <a:lstStyle/>
          <a:p>
            <a:r>
              <a:rPr lang="en-US" dirty="0"/>
              <a:t>The inability of climate models to credibly project precipitation extremes in India has not been helpful to longer‐term hazards resilience policy. However, there have been claims that finer‐resolution and regional climate models may improve projections. The claims are examined as hypotheses by comparing models with observations from 1951–2005.</a:t>
            </a:r>
            <a:endParaRPr lang="en-US" dirty="0" smtClean="0"/>
          </a:p>
          <a:p>
            <a:r>
              <a:rPr lang="en-US" dirty="0" smtClean="0"/>
              <a:t>Observed </a:t>
            </a:r>
            <a:r>
              <a:rPr lang="en-US" dirty="0"/>
              <a:t>trends in the extremes were not adequately captured by any of the model ensembles, while neither the GCMs nor the RCMs were determined to be adequate to inform hydrologic design.</a:t>
            </a:r>
          </a:p>
        </p:txBody>
      </p:sp>
      <p:sp>
        <p:nvSpPr>
          <p:cNvPr id="4" name="Slide Number Placeholder 3"/>
          <p:cNvSpPr>
            <a:spLocks noGrp="1"/>
          </p:cNvSpPr>
          <p:nvPr>
            <p:ph type="sldNum" sz="quarter" idx="12"/>
          </p:nvPr>
        </p:nvSpPr>
        <p:spPr/>
        <p:txBody>
          <a:bodyPr/>
          <a:lstStyle/>
          <a:p>
            <a:fld id="{5C45DC84-E934-40F8-B756-73380A5F384C}" type="slidenum">
              <a:rPr lang="en-US" smtClean="0"/>
              <a:pPr/>
              <a:t>15</a:t>
            </a:fld>
            <a:endParaRPr lang="en-US" dirty="0"/>
          </a:p>
        </p:txBody>
      </p:sp>
      <p:sp>
        <p:nvSpPr>
          <p:cNvPr id="5" name="Footer Placeholder 4"/>
          <p:cNvSpPr>
            <a:spLocks noGrp="1"/>
          </p:cNvSpPr>
          <p:nvPr>
            <p:ph type="ftr" sz="quarter" idx="11"/>
          </p:nvPr>
        </p:nvSpPr>
        <p:spPr/>
        <p:txBody>
          <a:bodyPr/>
          <a:lstStyle/>
          <a:p>
            <a:r>
              <a:rPr lang="en-US" dirty="0"/>
              <a:t>(Mishra, et al., 2014</a:t>
            </a:r>
            <a:r>
              <a:rPr lang="en-US" dirty="0" smtClean="0"/>
              <a:t>)</a:t>
            </a:r>
            <a:endParaRPr lang="en-US" dirty="0"/>
          </a:p>
        </p:txBody>
      </p:sp>
      <p:pic>
        <p:nvPicPr>
          <p:cNvPr id="6" name="Content Placeholder 5"/>
          <p:cNvPicPr>
            <a:picLocks noChangeAspect="1"/>
          </p:cNvPicPr>
          <p:nvPr/>
        </p:nvPicPr>
        <p:blipFill>
          <a:blip r:embed="rId3"/>
          <a:stretch>
            <a:fillRect/>
          </a:stretch>
        </p:blipFill>
        <p:spPr>
          <a:xfrm>
            <a:off x="0" y="0"/>
            <a:ext cx="4858967" cy="6260822"/>
          </a:xfrm>
          <a:prstGeom prst="rect">
            <a:avLst/>
          </a:prstGeom>
        </p:spPr>
      </p:pic>
      <p:sp>
        <p:nvSpPr>
          <p:cNvPr id="7" name="Rectangle 6"/>
          <p:cNvSpPr/>
          <p:nvPr/>
        </p:nvSpPr>
        <p:spPr>
          <a:xfrm>
            <a:off x="0" y="6215746"/>
            <a:ext cx="4809305" cy="523220"/>
          </a:xfrm>
          <a:prstGeom prst="rect">
            <a:avLst/>
          </a:prstGeom>
        </p:spPr>
        <p:txBody>
          <a:bodyPr wrap="square">
            <a:spAutoFit/>
          </a:bodyPr>
          <a:lstStyle/>
          <a:p>
            <a:r>
              <a:rPr lang="en-US" sz="1400" dirty="0" smtClean="0"/>
              <a:t>Observed </a:t>
            </a:r>
            <a:r>
              <a:rPr lang="en-US" sz="1400" dirty="0"/>
              <a:t>mean annual maximum precipitation (AMP) for the period of 1951 – 2005</a:t>
            </a:r>
          </a:p>
        </p:txBody>
      </p:sp>
    </p:spTree>
    <p:extLst>
      <p:ext uri="{BB962C8B-B14F-4D97-AF65-F5344CB8AC3E}">
        <p14:creationId xmlns:p14="http://schemas.microsoft.com/office/powerpoint/2010/main" xmlns="" val="11634998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Down scaling or Finer Grid?</a:t>
            </a:r>
            <a:endParaRPr lang="en-US" dirty="0"/>
          </a:p>
        </p:txBody>
      </p:sp>
      <p:sp>
        <p:nvSpPr>
          <p:cNvPr id="4" name="Slide Number Placeholder 3"/>
          <p:cNvSpPr>
            <a:spLocks noGrp="1"/>
          </p:cNvSpPr>
          <p:nvPr>
            <p:ph type="sldNum" sz="quarter" idx="12"/>
          </p:nvPr>
        </p:nvSpPr>
        <p:spPr/>
        <p:txBody>
          <a:bodyPr/>
          <a:lstStyle/>
          <a:p>
            <a:fld id="{5C45DC84-E934-40F8-B756-73380A5F384C}" type="slidenum">
              <a:rPr lang="en-US" smtClean="0"/>
              <a:pPr/>
              <a:t>16</a:t>
            </a:fld>
            <a:endParaRPr lang="en-US"/>
          </a:p>
        </p:txBody>
      </p:sp>
      <p:sp>
        <p:nvSpPr>
          <p:cNvPr id="6" name="Footer Placeholder 5"/>
          <p:cNvSpPr>
            <a:spLocks noGrp="1"/>
          </p:cNvSpPr>
          <p:nvPr>
            <p:ph type="ftr" sz="quarter" idx="11"/>
          </p:nvPr>
        </p:nvSpPr>
        <p:spPr/>
        <p:txBody>
          <a:bodyPr/>
          <a:lstStyle/>
          <a:p>
            <a:r>
              <a:rPr lang="en-US" dirty="0"/>
              <a:t> (</a:t>
            </a:r>
            <a:r>
              <a:rPr lang="en-US" dirty="0" err="1"/>
              <a:t>Gooré</a:t>
            </a:r>
            <a:r>
              <a:rPr lang="en-US" dirty="0"/>
              <a:t> Bi, </a:t>
            </a:r>
            <a:r>
              <a:rPr lang="en-US" dirty="0" err="1"/>
              <a:t>Gachon</a:t>
            </a:r>
            <a:r>
              <a:rPr lang="en-US" dirty="0"/>
              <a:t>, </a:t>
            </a:r>
            <a:r>
              <a:rPr lang="en-US" dirty="0" err="1"/>
              <a:t>Vrac</a:t>
            </a:r>
            <a:r>
              <a:rPr lang="en-US" dirty="0"/>
              <a:t>, &amp; </a:t>
            </a:r>
            <a:r>
              <a:rPr lang="en-US" dirty="0" err="1"/>
              <a:t>Monette</a:t>
            </a:r>
            <a:r>
              <a:rPr lang="en-US" dirty="0"/>
              <a:t>, 2017</a:t>
            </a:r>
            <a:r>
              <a:rPr lang="en-US" dirty="0" smtClean="0"/>
              <a:t>)</a:t>
            </a:r>
            <a:endParaRPr lang="en-US" dirty="0"/>
          </a:p>
        </p:txBody>
      </p:sp>
      <p:pic>
        <p:nvPicPr>
          <p:cNvPr id="11" name="Picture 10"/>
          <p:cNvPicPr>
            <a:picLocks noChangeAspect="1"/>
          </p:cNvPicPr>
          <p:nvPr/>
        </p:nvPicPr>
        <p:blipFill>
          <a:blip r:embed="rId3"/>
          <a:stretch>
            <a:fillRect/>
          </a:stretch>
        </p:blipFill>
        <p:spPr>
          <a:xfrm>
            <a:off x="1644911" y="1364343"/>
            <a:ext cx="8902179" cy="4947557"/>
          </a:xfrm>
          <a:prstGeom prst="rect">
            <a:avLst/>
          </a:prstGeom>
        </p:spPr>
      </p:pic>
    </p:spTree>
    <p:extLst>
      <p:ext uri="{BB962C8B-B14F-4D97-AF65-F5344CB8AC3E}">
        <p14:creationId xmlns:p14="http://schemas.microsoft.com/office/powerpoint/2010/main" xmlns="" val="18654840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7500" lnSpcReduction="20000"/>
          </a:bodyPr>
          <a:lstStyle/>
          <a:p>
            <a:r>
              <a:rPr lang="en-US" dirty="0"/>
              <a:t>1.	Alexander, L. V. Global observed long-term changes in temperature and precipitation extremes: A review of progress and limitations in IPCC assessments and beyond. </a:t>
            </a:r>
            <a:r>
              <a:rPr lang="en-US" i="1" dirty="0"/>
              <a:t>Weather </a:t>
            </a:r>
            <a:r>
              <a:rPr lang="en-US" i="1" dirty="0" err="1"/>
              <a:t>Clim</a:t>
            </a:r>
            <a:r>
              <a:rPr lang="en-US" i="1" dirty="0"/>
              <a:t>. </a:t>
            </a:r>
            <a:r>
              <a:rPr lang="en-US" i="1" dirty="0" err="1"/>
              <a:t>Extrem</a:t>
            </a:r>
            <a:r>
              <a:rPr lang="en-US" i="1" dirty="0"/>
              <a:t>.</a:t>
            </a:r>
            <a:r>
              <a:rPr lang="en-US" dirty="0"/>
              <a:t> </a:t>
            </a:r>
            <a:r>
              <a:rPr lang="en-US" b="1" dirty="0"/>
              <a:t>11</a:t>
            </a:r>
            <a:r>
              <a:rPr lang="en-US" dirty="0"/>
              <a:t>, 4–16 (2016).</a:t>
            </a:r>
          </a:p>
          <a:p>
            <a:r>
              <a:rPr lang="en-US" dirty="0"/>
              <a:t>2.	Contractor, S., Alexander, L. V., </a:t>
            </a:r>
            <a:r>
              <a:rPr lang="en-US" dirty="0" err="1"/>
              <a:t>Donat</a:t>
            </a:r>
            <a:r>
              <a:rPr lang="en-US" dirty="0"/>
              <a:t>, M. G. &amp; Herold, N. How Well Do Gridded Datasets of Observed Daily Precipitation Compare over Australia? </a:t>
            </a:r>
            <a:r>
              <a:rPr lang="en-US" i="1" dirty="0"/>
              <a:t>Adv. </a:t>
            </a:r>
            <a:r>
              <a:rPr lang="en-US" i="1" dirty="0" err="1"/>
              <a:t>Meteorol</a:t>
            </a:r>
            <a:r>
              <a:rPr lang="en-US" i="1" dirty="0"/>
              <a:t>.</a:t>
            </a:r>
            <a:r>
              <a:rPr lang="en-US" dirty="0"/>
              <a:t> </a:t>
            </a:r>
            <a:r>
              <a:rPr lang="en-US" b="1" dirty="0"/>
              <a:t>2015</a:t>
            </a:r>
            <a:r>
              <a:rPr lang="en-US" dirty="0"/>
              <a:t>, (2015).</a:t>
            </a:r>
          </a:p>
          <a:p>
            <a:r>
              <a:rPr lang="en-US" dirty="0"/>
              <a:t>3.	</a:t>
            </a:r>
            <a:r>
              <a:rPr lang="en-US" dirty="0" err="1"/>
              <a:t>Gooré</a:t>
            </a:r>
            <a:r>
              <a:rPr lang="en-US" dirty="0"/>
              <a:t> Bi, E., </a:t>
            </a:r>
            <a:r>
              <a:rPr lang="en-US" dirty="0" err="1"/>
              <a:t>Gachon</a:t>
            </a:r>
            <a:r>
              <a:rPr lang="en-US" dirty="0"/>
              <a:t>, P., </a:t>
            </a:r>
            <a:r>
              <a:rPr lang="en-US" dirty="0" err="1"/>
              <a:t>Vrac</a:t>
            </a:r>
            <a:r>
              <a:rPr lang="en-US" dirty="0"/>
              <a:t>, M. &amp; </a:t>
            </a:r>
            <a:r>
              <a:rPr lang="en-US" dirty="0" err="1"/>
              <a:t>Monette</a:t>
            </a:r>
            <a:r>
              <a:rPr lang="en-US" dirty="0"/>
              <a:t>, F. Which downscaled rainfall data for climate change impact studies in urban areas? Review of current approaches and trends. </a:t>
            </a:r>
            <a:r>
              <a:rPr lang="en-US" i="1" dirty="0" err="1"/>
              <a:t>Theor</a:t>
            </a:r>
            <a:r>
              <a:rPr lang="en-US" i="1" dirty="0"/>
              <a:t>. Appl. </a:t>
            </a:r>
            <a:r>
              <a:rPr lang="en-US" i="1" dirty="0" err="1"/>
              <a:t>Climatol</a:t>
            </a:r>
            <a:r>
              <a:rPr lang="en-US" i="1" dirty="0"/>
              <a:t>.</a:t>
            </a:r>
            <a:r>
              <a:rPr lang="en-US" dirty="0"/>
              <a:t> </a:t>
            </a:r>
            <a:r>
              <a:rPr lang="en-US" b="1" dirty="0"/>
              <a:t>127</a:t>
            </a:r>
            <a:r>
              <a:rPr lang="en-US" dirty="0"/>
              <a:t>, 685–699 (2017).</a:t>
            </a:r>
          </a:p>
          <a:p>
            <a:r>
              <a:rPr lang="en-US" dirty="0"/>
              <a:t>4.	Menon, </a:t>
            </a:r>
            <a:r>
              <a:rPr lang="en-US" dirty="0" err="1"/>
              <a:t>Preetha</a:t>
            </a:r>
            <a:r>
              <a:rPr lang="en-US" dirty="0"/>
              <a:t> and </a:t>
            </a:r>
            <a:r>
              <a:rPr lang="en-US" dirty="0" err="1"/>
              <a:t>Mazumdar</a:t>
            </a:r>
            <a:r>
              <a:rPr lang="en-US" dirty="0"/>
              <a:t>, </a:t>
            </a:r>
            <a:r>
              <a:rPr lang="en-US" dirty="0" err="1"/>
              <a:t>Sreejith</a:t>
            </a:r>
            <a:r>
              <a:rPr lang="en-US" dirty="0"/>
              <a:t>,  and P. G. Changes in extreme rainfall events and flood risk in India during the last century. (2010).</a:t>
            </a:r>
          </a:p>
          <a:p>
            <a:r>
              <a:rPr lang="en-US" dirty="0"/>
              <a:t>5.	</a:t>
            </a:r>
            <a:r>
              <a:rPr lang="en-US" dirty="0" err="1"/>
              <a:t>Rajeevan</a:t>
            </a:r>
            <a:r>
              <a:rPr lang="en-US" dirty="0"/>
              <a:t>, M., </a:t>
            </a:r>
            <a:r>
              <a:rPr lang="en-US" dirty="0" err="1"/>
              <a:t>Bhate</a:t>
            </a:r>
            <a:r>
              <a:rPr lang="en-US" dirty="0"/>
              <a:t>, J., Kale, J. D. &amp; </a:t>
            </a:r>
            <a:r>
              <a:rPr lang="en-US" dirty="0" err="1"/>
              <a:t>Lal</a:t>
            </a:r>
            <a:r>
              <a:rPr lang="en-US" dirty="0"/>
              <a:t>, B. Development of a High Resolution Daily Gridded Rainfall Data. </a:t>
            </a:r>
            <a:r>
              <a:rPr lang="en-US" i="1" dirty="0"/>
              <a:t>IMD - Met. </a:t>
            </a:r>
            <a:r>
              <a:rPr lang="en-US" i="1" dirty="0" err="1"/>
              <a:t>Monogr</a:t>
            </a:r>
            <a:r>
              <a:rPr lang="en-US" i="1" dirty="0"/>
              <a:t>. </a:t>
            </a:r>
            <a:r>
              <a:rPr lang="en-US" i="1" dirty="0" err="1"/>
              <a:t>Climatol</a:t>
            </a:r>
            <a:r>
              <a:rPr lang="en-US" i="1" dirty="0"/>
              <a:t>. No. 22/2005 Dev.</a:t>
            </a:r>
            <a:r>
              <a:rPr lang="en-US" dirty="0"/>
              <a:t> 1–26 (2005).</a:t>
            </a:r>
          </a:p>
          <a:p>
            <a:endParaRPr lang="en-US" dirty="0"/>
          </a:p>
        </p:txBody>
      </p:sp>
      <p:sp>
        <p:nvSpPr>
          <p:cNvPr id="4" name="Slide Number Placeholder 3"/>
          <p:cNvSpPr>
            <a:spLocks noGrp="1"/>
          </p:cNvSpPr>
          <p:nvPr>
            <p:ph type="sldNum" sz="quarter" idx="12"/>
          </p:nvPr>
        </p:nvSpPr>
        <p:spPr/>
        <p:txBody>
          <a:bodyPr/>
          <a:lstStyle/>
          <a:p>
            <a:fld id="{5C45DC84-E934-40F8-B756-73380A5F384C}" type="slidenum">
              <a:rPr lang="en-US" smtClean="0"/>
              <a:pPr/>
              <a:t>17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7911414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77500" lnSpcReduction="20000"/>
          </a:bodyPr>
          <a:lstStyle/>
          <a:p>
            <a:r>
              <a:rPr lang="en-US" dirty="0"/>
              <a:t>6.	</a:t>
            </a:r>
            <a:r>
              <a:rPr lang="en-US" dirty="0" err="1"/>
              <a:t>Seneviratne</a:t>
            </a:r>
            <a:r>
              <a:rPr lang="en-US" dirty="0"/>
              <a:t>, S. I. &amp; </a:t>
            </a:r>
            <a:r>
              <a:rPr lang="en-US" dirty="0" err="1"/>
              <a:t>Zwiers</a:t>
            </a:r>
            <a:r>
              <a:rPr lang="en-US" dirty="0"/>
              <a:t>, F. W. Attribution and prediction of extreme events: Editorial on the special issue. </a:t>
            </a:r>
            <a:r>
              <a:rPr lang="en-US" i="1" dirty="0"/>
              <a:t>Weather </a:t>
            </a:r>
            <a:r>
              <a:rPr lang="en-US" i="1" dirty="0" err="1"/>
              <a:t>Clim</a:t>
            </a:r>
            <a:r>
              <a:rPr lang="en-US" i="1" dirty="0"/>
              <a:t>. </a:t>
            </a:r>
            <a:r>
              <a:rPr lang="en-US" i="1" dirty="0" err="1"/>
              <a:t>Extrem</a:t>
            </a:r>
            <a:r>
              <a:rPr lang="en-US" i="1" dirty="0"/>
              <a:t>.</a:t>
            </a:r>
            <a:r>
              <a:rPr lang="en-US" dirty="0"/>
              <a:t> </a:t>
            </a:r>
            <a:r>
              <a:rPr lang="en-US" b="1" dirty="0"/>
              <a:t>9</a:t>
            </a:r>
            <a:r>
              <a:rPr lang="en-US" dirty="0"/>
              <a:t>, 2–5 (2015).</a:t>
            </a:r>
          </a:p>
          <a:p>
            <a:r>
              <a:rPr lang="en-US" dirty="0"/>
              <a:t>7.	Skelly, W. C. &amp; Henderson-Sellers, A. Grid box or grid point: What type of data do GCMs deliver to climate impacts researchers? </a:t>
            </a:r>
            <a:r>
              <a:rPr lang="en-US" i="1" dirty="0"/>
              <a:t>Int. J. </a:t>
            </a:r>
            <a:r>
              <a:rPr lang="en-US" i="1" dirty="0" err="1"/>
              <a:t>Climatol</a:t>
            </a:r>
            <a:r>
              <a:rPr lang="en-US" i="1" dirty="0"/>
              <a:t>.</a:t>
            </a:r>
            <a:r>
              <a:rPr lang="en-US" dirty="0"/>
              <a:t> </a:t>
            </a:r>
            <a:r>
              <a:rPr lang="en-US" b="1" dirty="0"/>
              <a:t>16</a:t>
            </a:r>
            <a:r>
              <a:rPr lang="en-US" dirty="0"/>
              <a:t>, 1079–1086 (1996).</a:t>
            </a:r>
          </a:p>
          <a:p>
            <a:r>
              <a:rPr lang="en-US" dirty="0"/>
              <a:t>8.	Mishra, </a:t>
            </a:r>
            <a:r>
              <a:rPr lang="en-US" dirty="0" err="1"/>
              <a:t>Vimal</a:t>
            </a:r>
            <a:r>
              <a:rPr lang="en-US" dirty="0"/>
              <a:t> and Kumar, </a:t>
            </a:r>
            <a:r>
              <a:rPr lang="en-US" dirty="0" err="1"/>
              <a:t>Devashish</a:t>
            </a:r>
            <a:r>
              <a:rPr lang="en-US" dirty="0"/>
              <a:t> and </a:t>
            </a:r>
            <a:r>
              <a:rPr lang="en-US" dirty="0" err="1"/>
              <a:t>Ganguly</a:t>
            </a:r>
            <a:r>
              <a:rPr lang="en-US" dirty="0"/>
              <a:t>, </a:t>
            </a:r>
            <a:r>
              <a:rPr lang="en-US" dirty="0" err="1"/>
              <a:t>Auroop</a:t>
            </a:r>
            <a:r>
              <a:rPr lang="en-US" dirty="0"/>
              <a:t> R and Sanjay, J and </a:t>
            </a:r>
            <a:r>
              <a:rPr lang="en-US" dirty="0" err="1"/>
              <a:t>Mujumdar</a:t>
            </a:r>
            <a:r>
              <a:rPr lang="en-US" dirty="0"/>
              <a:t>, </a:t>
            </a:r>
            <a:r>
              <a:rPr lang="en-US" dirty="0" err="1"/>
              <a:t>Milind</a:t>
            </a:r>
            <a:r>
              <a:rPr lang="en-US" dirty="0"/>
              <a:t> and Krishnan, R and Shah, R. D. Reliability of regional and global climate models to simulate precipitation extremes over India. </a:t>
            </a:r>
            <a:r>
              <a:rPr lang="en-US" i="1" dirty="0"/>
              <a:t>J. </a:t>
            </a:r>
            <a:r>
              <a:rPr lang="en-US" i="1" dirty="0" err="1"/>
              <a:t>Geophys</a:t>
            </a:r>
            <a:r>
              <a:rPr lang="en-US" i="1" dirty="0"/>
              <a:t>. Res.  Ocean.</a:t>
            </a:r>
            <a:r>
              <a:rPr lang="en-US" dirty="0"/>
              <a:t> 3909–3925 (2014) doi:10.1002/2014JD021636.Received.</a:t>
            </a:r>
          </a:p>
          <a:p>
            <a:r>
              <a:rPr lang="en-US" dirty="0"/>
              <a:t>9.	Avila, F. B. </a:t>
            </a:r>
            <a:r>
              <a:rPr lang="en-US" i="1" dirty="0"/>
              <a:t>et al.</a:t>
            </a:r>
            <a:r>
              <a:rPr lang="en-US" dirty="0"/>
              <a:t> Systematic investigation of gridding-related scaling effects on annual statistics of daily temperature and precipitation maxima: A case study for south-east Australia. </a:t>
            </a:r>
            <a:r>
              <a:rPr lang="en-US" i="1" dirty="0"/>
              <a:t>Weather </a:t>
            </a:r>
            <a:r>
              <a:rPr lang="en-US" i="1" dirty="0" err="1"/>
              <a:t>Clim</a:t>
            </a:r>
            <a:r>
              <a:rPr lang="en-US" i="1" dirty="0"/>
              <a:t>. </a:t>
            </a:r>
            <a:r>
              <a:rPr lang="en-US" i="1" dirty="0" err="1"/>
              <a:t>Extrem</a:t>
            </a:r>
            <a:r>
              <a:rPr lang="en-US" i="1" dirty="0"/>
              <a:t>.</a:t>
            </a:r>
            <a:r>
              <a:rPr lang="en-US" dirty="0"/>
              <a:t> </a:t>
            </a:r>
            <a:r>
              <a:rPr lang="en-US" b="1" dirty="0"/>
              <a:t>9</a:t>
            </a:r>
            <a:r>
              <a:rPr lang="en-US" dirty="0"/>
              <a:t>, 6–16 (2015).</a:t>
            </a:r>
          </a:p>
          <a:p>
            <a:r>
              <a:rPr lang="en-US" dirty="0"/>
              <a:t>10.	</a:t>
            </a:r>
            <a:r>
              <a:rPr lang="en-US" dirty="0" err="1"/>
              <a:t>Easterling</a:t>
            </a:r>
            <a:r>
              <a:rPr lang="en-US" dirty="0"/>
              <a:t>, D. R. </a:t>
            </a:r>
            <a:r>
              <a:rPr lang="en-US" i="1" dirty="0"/>
              <a:t>et al.</a:t>
            </a:r>
            <a:r>
              <a:rPr lang="en-US" dirty="0"/>
              <a:t> Climate Data Challenges in the 21st Century in the 21st Century. </a:t>
            </a:r>
            <a:r>
              <a:rPr lang="en-US" i="1" dirty="0"/>
              <a:t>Small</a:t>
            </a:r>
            <a:r>
              <a:rPr lang="en-US" dirty="0"/>
              <a:t> </a:t>
            </a:r>
            <a:r>
              <a:rPr lang="en-US" b="1" dirty="0"/>
              <a:t>41</a:t>
            </a:r>
            <a:r>
              <a:rPr lang="en-US" dirty="0"/>
              <a:t>, 229–246 (2004).</a:t>
            </a:r>
          </a:p>
          <a:p>
            <a:endParaRPr lang="en-US" dirty="0"/>
          </a:p>
        </p:txBody>
      </p:sp>
      <p:sp>
        <p:nvSpPr>
          <p:cNvPr id="4" name="Slide Number Placeholder 3"/>
          <p:cNvSpPr>
            <a:spLocks noGrp="1"/>
          </p:cNvSpPr>
          <p:nvPr>
            <p:ph type="sldNum" sz="quarter" idx="12"/>
          </p:nvPr>
        </p:nvSpPr>
        <p:spPr/>
        <p:txBody>
          <a:bodyPr/>
          <a:lstStyle/>
          <a:p>
            <a:fld id="{5C45DC84-E934-40F8-B756-73380A5F384C}" type="slidenum">
              <a:rPr lang="en-US" smtClean="0"/>
              <a:pPr/>
              <a:t>18</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2227044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0515600" cy="1325563"/>
          </a:xfrm>
        </p:spPr>
        <p:txBody>
          <a:bodyPr/>
          <a:lstStyle/>
          <a:p>
            <a:pPr algn="ctr"/>
            <a:r>
              <a:rPr lang="en-IN" sz="8800" b="1" dirty="0" smtClean="0"/>
              <a:t>THANK YOU</a:t>
            </a:r>
            <a:endParaRPr lang="en-US" sz="8800" b="1" dirty="0"/>
          </a:p>
        </p:txBody>
      </p:sp>
      <p:sp>
        <p:nvSpPr>
          <p:cNvPr id="6" name="Rectangle 5"/>
          <p:cNvSpPr/>
          <p:nvPr/>
        </p:nvSpPr>
        <p:spPr>
          <a:xfrm>
            <a:off x="3785977" y="5755522"/>
            <a:ext cx="4620047" cy="461665"/>
          </a:xfrm>
          <a:prstGeom prst="rect">
            <a:avLst/>
          </a:prstGeom>
        </p:spPr>
        <p:txBody>
          <a:bodyPr wrap="none">
            <a:spAutoFit/>
          </a:bodyPr>
          <a:lstStyle/>
          <a:p>
            <a:r>
              <a:rPr lang="en-US" sz="2400" dirty="0" err="1" smtClean="0"/>
              <a:t>ssmujumdar-ced@msubaroda.ac.in</a:t>
            </a:r>
            <a:endParaRPr lang="en-IN" sz="2400" dirty="0"/>
          </a:p>
        </p:txBody>
      </p:sp>
      <p:pic>
        <p:nvPicPr>
          <p:cNvPr id="4099" name="Picture 3"/>
          <p:cNvPicPr>
            <a:picLocks noGrp="1" noChangeAspect="1" noChangeArrowheads="1"/>
          </p:cNvPicPr>
          <p:nvPr>
            <p:ph idx="1"/>
          </p:nvPr>
        </p:nvPicPr>
        <p:blipFill>
          <a:blip r:embed="rId2" cstate="print"/>
          <a:srcRect/>
          <a:stretch>
            <a:fillRect/>
          </a:stretch>
        </p:blipFill>
        <p:spPr bwMode="auto">
          <a:xfrm>
            <a:off x="4077269" y="1551462"/>
            <a:ext cx="4037462" cy="3600285"/>
          </a:xfrm>
          <a:prstGeom prst="rect">
            <a:avLst/>
          </a:prstGeom>
          <a:noFill/>
          <a:ln w="9525">
            <a:noFill/>
            <a:miter lim="800000"/>
            <a:headEnd/>
            <a:tailEnd/>
          </a:ln>
        </p:spPr>
      </p:pic>
      <p:sp>
        <p:nvSpPr>
          <p:cNvPr id="8" name="Rectangle 7"/>
          <p:cNvSpPr/>
          <p:nvPr/>
        </p:nvSpPr>
        <p:spPr>
          <a:xfrm>
            <a:off x="5371764" y="5127726"/>
            <a:ext cx="1448473" cy="369332"/>
          </a:xfrm>
          <a:prstGeom prst="rect">
            <a:avLst/>
          </a:prstGeom>
        </p:spPr>
        <p:txBody>
          <a:bodyPr wrap="none">
            <a:spAutoFit/>
          </a:bodyPr>
          <a:lstStyle/>
          <a:p>
            <a:r>
              <a:rPr lang="en-US" dirty="0" smtClean="0"/>
              <a:t>ORCID profile</a:t>
            </a:r>
            <a:endParaRPr lang="en-US" dirty="0"/>
          </a:p>
        </p:txBody>
      </p:sp>
    </p:spTree>
    <p:extLst>
      <p:ext uri="{BB962C8B-B14F-4D97-AF65-F5344CB8AC3E}">
        <p14:creationId xmlns:p14="http://schemas.microsoft.com/office/powerpoint/2010/main" xmlns="" val="18571437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4508</TotalTime>
  <Words>1652</Words>
  <Application>Microsoft Office PowerPoint</Application>
  <PresentationFormat>Custom</PresentationFormat>
  <Paragraphs>145</Paragraphs>
  <Slides>19</Slides>
  <Notes>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Problem 05: Gridded Climate Data for Local Scale</vt:lpstr>
      <vt:lpstr>Objectives</vt:lpstr>
      <vt:lpstr>Extreme Event</vt:lpstr>
      <vt:lpstr>CLIMATE DATA EXPLODATION</vt:lpstr>
      <vt:lpstr>Grand Challenge on Extremes</vt:lpstr>
      <vt:lpstr>GRID BOX  OR  GRID  POINT: </vt:lpstr>
      <vt:lpstr>Simple Sub-gridding Values</vt:lpstr>
      <vt:lpstr>IMD GRID</vt:lpstr>
      <vt:lpstr>Slide 9</vt:lpstr>
      <vt:lpstr>Problem due to interpolation</vt:lpstr>
      <vt:lpstr>Commonly used interpolations in the development of climate datasets.</vt:lpstr>
      <vt:lpstr>Other Spatial Interpolations</vt:lpstr>
      <vt:lpstr>How the horizontal resolution, interpolation method and order of operation in generating gridded data sets affect estimates of annual  extreme indices</vt:lpstr>
      <vt:lpstr> Difference between interpolation methods for Rx1 day (averaged over the period 1961–1990)</vt:lpstr>
      <vt:lpstr>Reliability of regional and global climate models to simulate precipitation extremes over India</vt:lpstr>
      <vt:lpstr>Solution: Down scaling or Finer Grid?</vt:lpstr>
      <vt:lpstr>References</vt:lpstr>
      <vt:lpstr>References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OIA1</cp:lastModifiedBy>
  <cp:revision>79</cp:revision>
  <dcterms:created xsi:type="dcterms:W3CDTF">2020-10-07T06:47:30Z</dcterms:created>
  <dcterms:modified xsi:type="dcterms:W3CDTF">2020-10-11T09:22:35Z</dcterms:modified>
</cp:coreProperties>
</file>