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9"/>
  </p:notesMasterIdLst>
  <p:sldIdLst>
    <p:sldId id="256" r:id="rId2"/>
    <p:sldId id="257" r:id="rId3"/>
    <p:sldId id="380" r:id="rId4"/>
    <p:sldId id="384" r:id="rId5"/>
    <p:sldId id="383" r:id="rId6"/>
    <p:sldId id="382" r:id="rId7"/>
    <p:sldId id="271" r:id="rId8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66FFFF"/>
    <a:srgbClr val="99FF33"/>
    <a:srgbClr val="00FFFF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103" autoAdjust="0"/>
    <p:restoredTop sz="94658" autoAdjust="0"/>
  </p:normalViewPr>
  <p:slideViewPr>
    <p:cSldViewPr>
      <p:cViewPr>
        <p:scale>
          <a:sx n="95" d="100"/>
          <a:sy n="95" d="100"/>
        </p:scale>
        <p:origin x="-2094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A55901E-D28E-42FA-BDD1-711C334FF7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3300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D6FE96-A5CB-4EEE-B215-92EE85122C46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55493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F5EF55-47F5-43A9-B421-F4904E349ACC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29705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F5EF55-47F5-43A9-B421-F4904E349ACC}" type="slidenum">
              <a:rPr lang="en-US" smtClean="0"/>
              <a:pPr/>
              <a:t>3</a:t>
            </a:fld>
            <a:endParaRPr lang="en-US" dirty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057865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662C30-8E64-440D-BBEB-85D185D38A17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27731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2.v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" y="1828800"/>
            <a:ext cx="800219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 algn="ctr">
              <a:defRPr/>
            </a:pPr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ERDA</a:t>
            </a:r>
            <a:endParaRPr 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03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B3419-C830-4244-B224-B18634D01A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1050" name="Picture" r:id="rId3" imgW="2273808" imgH="2388108" progId="Word.Picture.8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828800"/>
            <a:ext cx="492443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>
              <a:defRPr/>
            </a:pPr>
            <a:r>
              <a:rPr lang="en-US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Short Circuit Test Laboratory</a:t>
            </a:r>
            <a:endParaRPr lang="en-US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1828800"/>
            <a:ext cx="800219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 algn="ctr">
              <a:defRPr/>
            </a:pPr>
            <a:r>
              <a:rPr lang="en-US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ERDA</a:t>
            </a:r>
            <a:endParaRPr 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9D1B3-DD0A-4BA1-B991-F3E6D6C728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2074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3A89D-50EC-47BB-9DEF-0886F30520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3098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14457-5C00-41E9-A551-D69339C617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4122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8A7B6-4181-4430-BB1F-866D134FA0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5146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B6328-8737-42E4-90EB-E5D73AE21E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6170" name="Picture" r:id="rId3" imgW="2273808" imgH="2388108" progId="Word.Picture.8">
              <p:embed/>
            </p:oleObj>
          </a:graphicData>
        </a:graphic>
      </p:graphicFrame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36F71-3E71-4274-8BD1-D7A6018AEF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7194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CF3E3-686E-455E-8C02-01CADCC3B7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8218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8AC7E-1F84-4410-B731-BFF0781E4B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9242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2A5EE-F818-4870-84C0-7ADA5DEB69B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10266" name="Picture" r:id="rId3" imgW="2273808" imgH="2388108" progId="Word.Picture.8">
              <p:embed/>
            </p:oleObj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7630F-FFA4-4386-8D57-262A21F5B0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28800"/>
            <a:ext cx="492443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>
              <a:defRPr/>
            </a:pPr>
            <a:r>
              <a:rPr lang="en-US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Short Circuit Test Laboratory</a:t>
            </a:r>
            <a:endParaRPr lang="en-US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11290" name="Picture" r:id="rId3" imgW="2273808" imgH="2388108" progId="Word.Picture.8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" y="1828800"/>
            <a:ext cx="800219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 algn="ctr">
              <a:defRPr/>
            </a:pPr>
            <a:r>
              <a:rPr lang="en-US" sz="40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PLV-LSCT</a:t>
            </a:r>
            <a:endParaRPr 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2F7B4-2715-4CD5-A89B-B554ABBBD0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294688" y="88900"/>
          <a:ext cx="798512" cy="838200"/>
        </p:xfrm>
        <a:graphic>
          <a:graphicData uri="http://schemas.openxmlformats.org/presentationml/2006/ole">
            <p:oleObj spid="_x0000_s12314" name="Picture" r:id="rId3" imgW="2273808" imgH="2388108" progId="Word.Picture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29CB1-9C26-466A-AE42-AB1365BE9F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93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j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pPr>
              <a:defRPr/>
            </a:pPr>
            <a:fld id="{CB52F7B4-2715-4CD5-A89B-B554ABBBD01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99335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0" y="1828800"/>
            <a:ext cx="492443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>
              <a:defRPr/>
            </a:pPr>
            <a:r>
              <a:rPr lang="en-US" sz="2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Short Circuit Test Laboratory</a:t>
            </a:r>
            <a:endParaRPr lang="en-US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1828800"/>
            <a:ext cx="800219" cy="4876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>
            <a:spAutoFit/>
          </a:bodyPr>
          <a:lstStyle/>
          <a:p>
            <a:pPr algn="ctr">
              <a:defRPr/>
            </a:pPr>
            <a:r>
              <a:rPr lang="en-US" sz="4000" b="1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PLV-LSCT</a:t>
            </a:r>
            <a:endParaRPr lang="en-US" sz="4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  <p:sldLayoutId id="2147483962" r:id="rId12"/>
    <p:sldLayoutId id="2147483963" r:id="rId13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9"/>
          <p:cNvSpPr>
            <a:spLocks noChangeArrowheads="1" noChangeShapeType="1" noTextEdit="1"/>
          </p:cNvSpPr>
          <p:nvPr/>
        </p:nvSpPr>
        <p:spPr bwMode="auto">
          <a:xfrm>
            <a:off x="533400" y="1219200"/>
            <a:ext cx="8458200" cy="2971800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/>
            <a:endParaRPr lang="en-US" sz="3200" kern="10" normalizeH="1" dirty="0">
              <a:ln w="6350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solidFill>
                <a:srgbClr val="0000FF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Developing an Isothermal Testing Chamber </a:t>
            </a:r>
            <a:r>
              <a:rPr lang="en-US" b="1" dirty="0" smtClean="0"/>
              <a:t>Facility</a:t>
            </a:r>
            <a:endParaRPr lang="en-US" dirty="0"/>
          </a:p>
        </p:txBody>
      </p:sp>
      <p:sp>
        <p:nvSpPr>
          <p:cNvPr id="307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Electrical Research and Development Association, India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satMod val="130000"/>
                  </a:schemeClr>
                </a:solidFill>
                <a:latin typeface="+mn-lt"/>
              </a:rPr>
              <a:t>INTRODUCTION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196082" y="1295400"/>
            <a:ext cx="7490717" cy="4495800"/>
          </a:xfrm>
        </p:spPr>
        <p:txBody>
          <a:bodyPr rtlCol="0">
            <a:normAutofit fontScale="47500" lnSpcReduction="20000"/>
          </a:bodyPr>
          <a:lstStyle/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5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 ERDA </a:t>
            </a:r>
            <a:r>
              <a:rPr lang="en-US" sz="2500" dirty="0">
                <a:ea typeface="Verdana" panose="020B0604030504040204" pitchFamily="34" charset="0"/>
              </a:rPr>
              <a:t>(Electrical Research &amp; Development Association) is one of the most modern </a:t>
            </a:r>
            <a:r>
              <a:rPr lang="en-US" sz="2500" dirty="0" smtClean="0">
                <a:ea typeface="Verdana" panose="020B0604030504040204" pitchFamily="34" charset="0"/>
              </a:rPr>
              <a:t>centers </a:t>
            </a:r>
            <a:r>
              <a:rPr lang="en-US" sz="2500" dirty="0">
                <a:ea typeface="Verdana" panose="020B0604030504040204" pitchFamily="34" charset="0"/>
              </a:rPr>
              <a:t>for Research </a:t>
            </a:r>
            <a:r>
              <a:rPr lang="en-US" sz="2500" dirty="0" smtClean="0">
                <a:ea typeface="Verdana" panose="020B0604030504040204" pitchFamily="34" charset="0"/>
              </a:rPr>
              <a:t>&amp; Development</a:t>
            </a:r>
            <a:r>
              <a:rPr lang="en-US" sz="2500" dirty="0">
                <a:ea typeface="Verdana" panose="020B0604030504040204" pitchFamily="34" charset="0"/>
              </a:rPr>
              <a:t>, Certification &amp; Calibration of electrical </a:t>
            </a:r>
            <a:r>
              <a:rPr lang="en-US" sz="2500" dirty="0" smtClean="0">
                <a:ea typeface="Verdana" panose="020B0604030504040204" pitchFamily="34" charset="0"/>
              </a:rPr>
              <a:t>products since1974 </a:t>
            </a:r>
            <a:r>
              <a:rPr lang="en-US" sz="2500" dirty="0">
                <a:ea typeface="Verdana" panose="020B0604030504040204" pitchFamily="34" charset="0"/>
              </a:rPr>
              <a:t>in Vadodara at Makarpura Industrial </a:t>
            </a:r>
            <a:r>
              <a:rPr lang="en-US" sz="2500" dirty="0" smtClean="0">
                <a:ea typeface="Verdana" panose="020B0604030504040204" pitchFamily="34" charset="0"/>
              </a:rPr>
              <a:t>Estate.</a:t>
            </a: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>
                <a:ea typeface="Verdana" panose="020B0604030504040204" pitchFamily="34" charset="0"/>
              </a:rPr>
              <a:t> </a:t>
            </a:r>
            <a:r>
              <a:rPr lang="en-US" sz="2500" dirty="0" smtClean="0">
                <a:ea typeface="Verdana" panose="020B0604030504040204" pitchFamily="34" charset="0"/>
              </a:rPr>
              <a:t>     </a:t>
            </a: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ERDA </a:t>
            </a:r>
            <a:r>
              <a:rPr lang="en-US" sz="2500" dirty="0">
                <a:ea typeface="Verdana" panose="020B0604030504040204" pitchFamily="34" charset="0"/>
              </a:rPr>
              <a:t>is credited recognized as ISO-17025 certified laboratory. It equipped with </a:t>
            </a:r>
            <a:r>
              <a:rPr lang="en-US" sz="2500" dirty="0" smtClean="0">
                <a:ea typeface="Verdana" panose="020B0604030504040204" pitchFamily="34" charset="0"/>
              </a:rPr>
              <a:t>the advance </a:t>
            </a:r>
            <a:r>
              <a:rPr lang="en-US" sz="2500" dirty="0">
                <a:ea typeface="Verdana" panose="020B0604030504040204" pitchFamily="34" charset="0"/>
              </a:rPr>
              <a:t>infrastructure to meet National and International standards. It has 5000 </a:t>
            </a:r>
            <a:r>
              <a:rPr lang="en-US" sz="2500" dirty="0" smtClean="0">
                <a:ea typeface="Verdana" panose="020B0604030504040204" pitchFamily="34" charset="0"/>
              </a:rPr>
              <a:t>domestic </a:t>
            </a:r>
            <a:r>
              <a:rPr lang="en-US" sz="2500" dirty="0">
                <a:ea typeface="Verdana" panose="020B0604030504040204" pitchFamily="34" charset="0"/>
              </a:rPr>
              <a:t>as well as international customers every year. </a:t>
            </a:r>
            <a:endParaRPr lang="en-US" sz="2500" dirty="0" smtClean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500" dirty="0" smtClean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ERDA </a:t>
            </a:r>
            <a:r>
              <a:rPr lang="en-US" sz="2500" dirty="0">
                <a:ea typeface="Verdana" panose="020B0604030504040204" pitchFamily="34" charset="0"/>
              </a:rPr>
              <a:t>operates premium </a:t>
            </a:r>
            <a:r>
              <a:rPr lang="en-US" sz="2500" dirty="0" smtClean="0">
                <a:ea typeface="Verdana" panose="020B0604030504040204" pitchFamily="34" charset="0"/>
              </a:rPr>
              <a:t>laboratory </a:t>
            </a:r>
            <a:r>
              <a:rPr lang="en-US" sz="2500" dirty="0">
                <a:ea typeface="Verdana" panose="020B0604030504040204" pitchFamily="34" charset="0"/>
              </a:rPr>
              <a:t>for switch gears and control gears. Its laboratory </a:t>
            </a:r>
            <a:r>
              <a:rPr lang="en-US" sz="2500" dirty="0" smtClean="0">
                <a:ea typeface="Verdana" panose="020B0604030504040204" pitchFamily="34" charset="0"/>
              </a:rPr>
              <a:t>has </a:t>
            </a:r>
            <a:r>
              <a:rPr lang="en-US" sz="2500" dirty="0">
                <a:ea typeface="Verdana" panose="020B0604030504040204" pitchFamily="34" charset="0"/>
              </a:rPr>
              <a:t>country’s </a:t>
            </a:r>
            <a:r>
              <a:rPr lang="en-US" sz="2500" dirty="0" smtClean="0">
                <a:ea typeface="Verdana" panose="020B0604030504040204" pitchFamily="34" charset="0"/>
              </a:rPr>
              <a:t>largest IP </a:t>
            </a:r>
            <a:r>
              <a:rPr lang="en-US" sz="2500" dirty="0">
                <a:ea typeface="Verdana" panose="020B0604030504040204" pitchFamily="34" charset="0"/>
              </a:rPr>
              <a:t>Test </a:t>
            </a:r>
            <a:r>
              <a:rPr lang="en-US" sz="2500" dirty="0" smtClean="0">
                <a:ea typeface="Verdana" panose="020B0604030504040204" pitchFamily="34" charset="0"/>
              </a:rPr>
              <a:t>facility</a:t>
            </a:r>
            <a:r>
              <a:rPr lang="en-US" sz="2500" dirty="0">
                <a:ea typeface="Verdana" panose="020B0604030504040204" pitchFamily="34" charset="0"/>
              </a:rPr>
              <a:t>. </a:t>
            </a:r>
            <a:endParaRPr lang="en-US" sz="2500" dirty="0" smtClean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500" dirty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ERDA </a:t>
            </a:r>
            <a:r>
              <a:rPr lang="en-US" sz="2500" dirty="0">
                <a:ea typeface="Verdana" panose="020B0604030504040204" pitchFamily="34" charset="0"/>
              </a:rPr>
              <a:t>has also three laboratory sites across India, ERDA(North) at </a:t>
            </a:r>
            <a:r>
              <a:rPr lang="en-US" sz="2500" dirty="0" err="1" smtClean="0">
                <a:ea typeface="Verdana" panose="020B0604030504040204" pitchFamily="34" charset="0"/>
              </a:rPr>
              <a:t>Gurgaon,ERDA</a:t>
            </a:r>
            <a:r>
              <a:rPr lang="en-US" sz="2500" dirty="0" smtClean="0">
                <a:ea typeface="Verdana" panose="020B0604030504040204" pitchFamily="34" charset="0"/>
              </a:rPr>
              <a:t>(West</a:t>
            </a:r>
            <a:r>
              <a:rPr lang="en-US" sz="2500" dirty="0">
                <a:ea typeface="Verdana" panose="020B0604030504040204" pitchFamily="34" charset="0"/>
              </a:rPr>
              <a:t>) at </a:t>
            </a:r>
            <a:r>
              <a:rPr lang="en-US" sz="2500" dirty="0" err="1">
                <a:ea typeface="Verdana" panose="020B0604030504040204" pitchFamily="34" charset="0"/>
              </a:rPr>
              <a:t>Rabale</a:t>
            </a:r>
            <a:r>
              <a:rPr lang="en-US" sz="2500" dirty="0">
                <a:ea typeface="Verdana" panose="020B0604030504040204" pitchFamily="34" charset="0"/>
              </a:rPr>
              <a:t>, and </a:t>
            </a:r>
            <a:r>
              <a:rPr lang="en-US" sz="2500" dirty="0" smtClean="0">
                <a:ea typeface="Verdana" panose="020B0604030504040204" pitchFamily="34" charset="0"/>
              </a:rPr>
              <a:t>ERDA(South</a:t>
            </a:r>
            <a:r>
              <a:rPr lang="en-US" sz="2500" dirty="0">
                <a:ea typeface="Verdana" panose="020B0604030504040204" pitchFamily="34" charset="0"/>
              </a:rPr>
              <a:t>) at Rajamundry to serve the customers </a:t>
            </a:r>
            <a:r>
              <a:rPr lang="en-US" sz="2500" dirty="0" smtClean="0">
                <a:ea typeface="Verdana" panose="020B0604030504040204" pitchFamily="34" charset="0"/>
              </a:rPr>
              <a:t>across </a:t>
            </a:r>
            <a:r>
              <a:rPr lang="en-US" sz="2500" dirty="0">
                <a:ea typeface="Verdana" panose="020B0604030504040204" pitchFamily="34" charset="0"/>
              </a:rPr>
              <a:t>various </a:t>
            </a:r>
            <a:r>
              <a:rPr lang="en-US" sz="2500" dirty="0" smtClean="0">
                <a:ea typeface="Verdana" panose="020B0604030504040204" pitchFamily="34" charset="0"/>
              </a:rPr>
              <a:t>geographical </a:t>
            </a:r>
            <a:r>
              <a:rPr lang="en-US" sz="2500" dirty="0">
                <a:ea typeface="Verdana" panose="020B0604030504040204" pitchFamily="34" charset="0"/>
              </a:rPr>
              <a:t>locations of India.</a:t>
            </a:r>
            <a:endParaRPr lang="en-IN" sz="2500" dirty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5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ERDA’s </a:t>
            </a:r>
            <a:r>
              <a:rPr lang="en-US" sz="2500" dirty="0">
                <a:ea typeface="Verdana" panose="020B0604030504040204" pitchFamily="34" charset="0"/>
              </a:rPr>
              <a:t>R&amp;D division has developed, improved, and commercialized several </a:t>
            </a:r>
            <a:r>
              <a:rPr lang="en-US" sz="2500" dirty="0" smtClean="0">
                <a:ea typeface="Verdana" panose="020B0604030504040204" pitchFamily="34" charset="0"/>
              </a:rPr>
              <a:t>award-winning technologies </a:t>
            </a:r>
            <a:r>
              <a:rPr lang="en-US" sz="2500" dirty="0">
                <a:ea typeface="Verdana" panose="020B0604030504040204" pitchFamily="34" charset="0"/>
              </a:rPr>
              <a:t>like On-line Fault Sensor, </a:t>
            </a:r>
            <a:r>
              <a:rPr lang="en-US" sz="2500" dirty="0" smtClean="0">
                <a:ea typeface="Verdana" panose="020B0604030504040204" pitchFamily="34" charset="0"/>
              </a:rPr>
              <a:t>DCMCB</a:t>
            </a:r>
            <a:r>
              <a:rPr lang="en-US" sz="2500" dirty="0">
                <a:ea typeface="Verdana" panose="020B0604030504040204" pitchFamily="34" charset="0"/>
              </a:rPr>
              <a:t>, Fault Current-meter, LED based </a:t>
            </a:r>
            <a:r>
              <a:rPr lang="en-US" sz="2500" dirty="0" smtClean="0">
                <a:ea typeface="Verdana" panose="020B0604030504040204" pitchFamily="34" charset="0"/>
              </a:rPr>
              <a:t>manual rechargeable </a:t>
            </a:r>
            <a:r>
              <a:rPr lang="en-US" sz="2500" dirty="0">
                <a:ea typeface="Verdana" panose="020B0604030504040204" pitchFamily="34" charset="0"/>
              </a:rPr>
              <a:t>Lamp &amp; new Polymeric </a:t>
            </a:r>
            <a:r>
              <a:rPr lang="en-US" sz="2500" dirty="0" smtClean="0">
                <a:ea typeface="Verdana" panose="020B0604030504040204" pitchFamily="34" charset="0"/>
              </a:rPr>
              <a:t>material </a:t>
            </a:r>
            <a:r>
              <a:rPr lang="en-US" sz="2500" dirty="0">
                <a:ea typeface="Verdana" panose="020B0604030504040204" pitchFamily="34" charset="0"/>
              </a:rPr>
              <a:t>for wiring accessories with a </a:t>
            </a:r>
            <a:r>
              <a:rPr lang="en-US" sz="2500" dirty="0" smtClean="0">
                <a:ea typeface="Verdana" panose="020B0604030504040204" pitchFamily="34" charset="0"/>
              </a:rPr>
              <a:t>respectable IPR portfolio.</a:t>
            </a: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500" dirty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 </a:t>
            </a:r>
            <a:r>
              <a:rPr lang="en-US" sz="2500" dirty="0">
                <a:ea typeface="Verdana" panose="020B0604030504040204" pitchFamily="34" charset="0"/>
              </a:rPr>
              <a:t>Since the ambient temperature in the Gulf region is high the testing facility </a:t>
            </a:r>
            <a:r>
              <a:rPr lang="en-US" sz="2500" dirty="0" smtClean="0">
                <a:ea typeface="Verdana" panose="020B0604030504040204" pitchFamily="34" charset="0"/>
              </a:rPr>
              <a:t>is  recommended </a:t>
            </a:r>
            <a:r>
              <a:rPr lang="en-US" sz="2500" dirty="0">
                <a:ea typeface="Verdana" panose="020B0604030504040204" pitchFamily="34" charset="0"/>
              </a:rPr>
              <a:t>to be designed at an ambient temperature of 55°C</a:t>
            </a:r>
            <a:r>
              <a:rPr lang="en-US" sz="2500" dirty="0" smtClean="0">
                <a:ea typeface="Verdana" panose="020B0604030504040204" pitchFamily="34" charset="0"/>
              </a:rPr>
              <a:t>.</a:t>
            </a: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 </a:t>
            </a: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smtClean="0">
                <a:ea typeface="Verdana" panose="020B0604030504040204" pitchFamily="34" charset="0"/>
              </a:rPr>
              <a:t>ERDA has developed the temperature controlled chamber to meet the above requirement at ERDA , </a:t>
            </a: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r>
              <a:rPr lang="en-US" sz="2500" dirty="0" err="1" smtClean="0">
                <a:ea typeface="Verdana" panose="020B0604030504040204" pitchFamily="34" charset="0"/>
              </a:rPr>
              <a:t>makarpura</a:t>
            </a:r>
            <a:r>
              <a:rPr lang="en-US" sz="2500" dirty="0" smtClean="0">
                <a:ea typeface="Verdana" panose="020B0604030504040204" pitchFamily="34" charset="0"/>
              </a:rPr>
              <a:t> .</a:t>
            </a:r>
            <a:endParaRPr lang="en-US" sz="2500" dirty="0">
              <a:ea typeface="Verdana" panose="020B0604030504040204" pitchFamily="34" charset="0"/>
            </a:endParaRPr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500" dirty="0">
              <a:ea typeface="Verdana" panose="020B0604030504040204" pitchFamily="34" charset="0"/>
            </a:endParaRPr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500" dirty="0" smtClean="0"/>
          </a:p>
          <a:p>
            <a:pPr marL="365760" indent="-283464" algn="just" fontAlgn="auto"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 smtClean="0"/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457200"/>
            <a:ext cx="7467600" cy="5105400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1800" b="1" u="sng" dirty="0" smtClean="0"/>
              <a:t>Dimensions </a:t>
            </a:r>
            <a:r>
              <a:rPr lang="en-US" sz="1800" b="1" u="sng" dirty="0"/>
              <a:t>of the chamber:</a:t>
            </a:r>
            <a:r>
              <a:rPr lang="en-US" sz="1400" b="1" u="sng" dirty="0"/>
              <a:t> </a:t>
            </a:r>
            <a:endParaRPr lang="en-IN" sz="1400" dirty="0"/>
          </a:p>
          <a:p>
            <a:pPr marL="0" indent="0">
              <a:buNone/>
            </a:pPr>
            <a:r>
              <a:rPr lang="en-US" sz="1400" dirty="0"/>
              <a:t> </a:t>
            </a:r>
            <a:endParaRPr lang="en-IN" sz="1400" dirty="0"/>
          </a:p>
          <a:p>
            <a:pPr lvl="0"/>
            <a:r>
              <a:rPr lang="en-US" sz="1600" dirty="0"/>
              <a:t>Width- 7.0 m</a:t>
            </a:r>
            <a:endParaRPr lang="en-IN" sz="1600" dirty="0"/>
          </a:p>
          <a:p>
            <a:pPr lvl="0"/>
            <a:r>
              <a:rPr lang="en-US" sz="1600" dirty="0"/>
              <a:t>Depth - 5.5 m </a:t>
            </a:r>
            <a:endParaRPr lang="en-IN" sz="1600" dirty="0"/>
          </a:p>
          <a:p>
            <a:pPr lvl="0"/>
            <a:r>
              <a:rPr lang="en-US" sz="1600" dirty="0"/>
              <a:t>Height - 5.0 m</a:t>
            </a:r>
            <a:endParaRPr lang="en-IN" sz="16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1400" dirty="0" smtClean="0"/>
          </a:p>
          <a:p>
            <a:pPr lvl="0"/>
            <a:endParaRPr lang="en-IN" sz="1400" dirty="0"/>
          </a:p>
          <a:p>
            <a:pPr marL="82296" indent="0" algn="just" fontAlgn="auto"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365760" indent="-283464" algn="just" fontAlgn="auto"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 smtClean="0"/>
          </a:p>
          <a:p>
            <a:pPr marL="365760" indent="-283464" algn="just" fontAlgn="auto">
              <a:spcAft>
                <a:spcPts val="0"/>
              </a:spcAft>
              <a:buFont typeface="Wingdings 2"/>
              <a:buChar char=""/>
              <a:defRPr/>
            </a:pPr>
            <a:endParaRPr lang="en-US" sz="24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2362200"/>
            <a:ext cx="62484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1190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90600"/>
            <a:ext cx="7696200" cy="4530725"/>
          </a:xfrm>
        </p:spPr>
        <p:txBody>
          <a:bodyPr/>
          <a:lstStyle/>
          <a:p>
            <a:r>
              <a:rPr lang="en-US" sz="1600" b="1" u="sng" dirty="0" smtClean="0"/>
              <a:t>Heating </a:t>
            </a:r>
            <a:r>
              <a:rPr lang="en-US" sz="1600" b="1" u="sng" dirty="0"/>
              <a:t>System</a:t>
            </a:r>
            <a:r>
              <a:rPr lang="en-US" sz="1600" b="1" u="sng" dirty="0" smtClean="0"/>
              <a:t>:</a:t>
            </a:r>
          </a:p>
          <a:p>
            <a:pPr marL="0" indent="0">
              <a:buNone/>
            </a:pPr>
            <a:endParaRPr lang="en-US" sz="1600" u="sng" dirty="0" smtClean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 smtClean="0"/>
          </a:p>
          <a:p>
            <a:pPr marL="0" indent="0">
              <a:buNone/>
            </a:pPr>
            <a:endParaRPr lang="en-US" sz="1600" u="sng" dirty="0"/>
          </a:p>
          <a:p>
            <a:pPr marL="0" indent="0">
              <a:buNone/>
            </a:pPr>
            <a:endParaRPr lang="en-US" sz="1600" u="sng" dirty="0" smtClean="0"/>
          </a:p>
          <a:p>
            <a:pPr marL="0" indent="0">
              <a:buNone/>
            </a:pPr>
            <a:endParaRPr lang="en-US" sz="1600" u="sng" dirty="0"/>
          </a:p>
          <a:p>
            <a:endParaRPr lang="en-US" sz="1600" u="sng" dirty="0" smtClean="0"/>
          </a:p>
          <a:p>
            <a:endParaRPr lang="en-US" sz="1600" u="sng" dirty="0"/>
          </a:p>
          <a:p>
            <a:endParaRPr lang="en-US" sz="1600" u="sng" dirty="0" smtClean="0"/>
          </a:p>
          <a:p>
            <a:pPr marL="0" indent="0">
              <a:buNone/>
            </a:pPr>
            <a:endParaRPr lang="en-IN" sz="1600" dirty="0"/>
          </a:p>
          <a:p>
            <a:pPr lvl="0"/>
            <a:r>
              <a:rPr lang="en-US" sz="1600" dirty="0"/>
              <a:t>Stainless steel finned type heaters shall be used to achieve the temperature.</a:t>
            </a:r>
            <a:endParaRPr lang="en-IN" sz="1600" dirty="0"/>
          </a:p>
          <a:p>
            <a:pPr lvl="0"/>
            <a:r>
              <a:rPr lang="en-US" sz="1600" dirty="0"/>
              <a:t>Positioning of the heater shall be such that there is no direct radiation from the heater on the test specimen</a:t>
            </a:r>
            <a:r>
              <a:rPr lang="en-US" sz="1600" dirty="0" smtClean="0"/>
              <a:t>.</a:t>
            </a:r>
            <a:endParaRPr lang="en-IN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9200" y="1600200"/>
            <a:ext cx="4648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2392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156" y="1066800"/>
            <a:ext cx="7945244" cy="5029201"/>
          </a:xfrm>
        </p:spPr>
        <p:txBody>
          <a:bodyPr/>
          <a:lstStyle/>
          <a:p>
            <a:pPr lvl="0"/>
            <a:r>
              <a:rPr lang="en-US" sz="1600" b="1" u="sng" dirty="0" smtClean="0"/>
              <a:t>Requirement of chamber: </a:t>
            </a:r>
          </a:p>
          <a:p>
            <a:pPr lvl="0"/>
            <a:endParaRPr lang="en-US" sz="1600" dirty="0"/>
          </a:p>
          <a:p>
            <a:pPr lvl="0"/>
            <a:r>
              <a:rPr lang="en-US" sz="1600" dirty="0" smtClean="0"/>
              <a:t>No </a:t>
            </a:r>
            <a:r>
              <a:rPr lang="en-US" sz="1600" dirty="0"/>
              <a:t>exchange of air entering or leaving the Test Chamber is allowed. That is the Test Chamber is like an air tight furnace arrangement</a:t>
            </a:r>
            <a:r>
              <a:rPr lang="en-US" sz="1600" dirty="0" smtClean="0"/>
              <a:t>.</a:t>
            </a:r>
          </a:p>
          <a:p>
            <a:pPr lvl="0"/>
            <a:endParaRPr lang="en-IN" sz="1600" dirty="0"/>
          </a:p>
          <a:p>
            <a:pPr lvl="0"/>
            <a:r>
              <a:rPr lang="en-US" sz="1600" dirty="0"/>
              <a:t>The Test Chamber should be collapsible and self-supported</a:t>
            </a:r>
            <a:r>
              <a:rPr lang="en-US" sz="1600" dirty="0" smtClean="0"/>
              <a:t>.</a:t>
            </a:r>
          </a:p>
          <a:p>
            <a:pPr lvl="0"/>
            <a:endParaRPr lang="en-IN" sz="1600" dirty="0"/>
          </a:p>
          <a:p>
            <a:pPr lvl="0"/>
            <a:r>
              <a:rPr lang="en-US" sz="1600" dirty="0"/>
              <a:t>Temperature inside the chamber may be maintained by auxiliary heating arrangement. A suitable control panel must be designed with protection system for individual control of the heating arrangements</a:t>
            </a:r>
            <a:r>
              <a:rPr lang="en-US" sz="1600" dirty="0" smtClean="0"/>
              <a:t>.</a:t>
            </a:r>
          </a:p>
          <a:p>
            <a:pPr lvl="0"/>
            <a:endParaRPr lang="en-US" sz="1600" dirty="0"/>
          </a:p>
          <a:p>
            <a:pPr lvl="0"/>
            <a:r>
              <a:rPr lang="en-US" sz="1600" dirty="0"/>
              <a:t>Ambient temp. inside the chamber should be maintained up to +55°C</a:t>
            </a:r>
            <a:r>
              <a:rPr lang="en-US" sz="1600" dirty="0" smtClean="0"/>
              <a:t>.</a:t>
            </a:r>
          </a:p>
          <a:p>
            <a:pPr lvl="0"/>
            <a:endParaRPr lang="en-IN" sz="1600" dirty="0"/>
          </a:p>
          <a:p>
            <a:pPr lvl="0"/>
            <a:r>
              <a:rPr lang="en-US" sz="1600" dirty="0"/>
              <a:t>No temperature difference within the chamber of more than 2°C</a:t>
            </a:r>
            <a:r>
              <a:rPr lang="en-US" sz="1600" dirty="0" smtClean="0"/>
              <a:t>.</a:t>
            </a:r>
          </a:p>
          <a:p>
            <a:pPr lvl="0"/>
            <a:endParaRPr lang="en-IN" sz="1600" dirty="0"/>
          </a:p>
          <a:p>
            <a:pPr lvl="0"/>
            <a:r>
              <a:rPr lang="en-US" sz="1600" dirty="0"/>
              <a:t>Uniformity of the temperature inside the chamber shall be measured and verified by 9-point measurement method using thermocouple.</a:t>
            </a:r>
            <a:endParaRPr lang="en-IN" sz="16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688848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066800"/>
            <a:ext cx="7848600" cy="4454525"/>
          </a:xfrm>
        </p:spPr>
        <p:txBody>
          <a:bodyPr/>
          <a:lstStyle/>
          <a:p>
            <a:pPr marL="0" indent="0">
              <a:buNone/>
            </a:pPr>
            <a:r>
              <a:rPr lang="en-US" sz="1800" b="1" u="sng" dirty="0" smtClean="0"/>
              <a:t>Challenge  faced by ERDA:</a:t>
            </a:r>
          </a:p>
          <a:p>
            <a:pPr marL="0" indent="0">
              <a:buNone/>
            </a:pPr>
            <a:endParaRPr lang="en-US" sz="1800" b="1" u="sng" dirty="0" smtClean="0"/>
          </a:p>
          <a:p>
            <a:r>
              <a:rPr lang="en-IN" sz="2000" dirty="0" smtClean="0"/>
              <a:t>Due </a:t>
            </a:r>
            <a:r>
              <a:rPr lang="en-IN" sz="2000" dirty="0"/>
              <a:t>to heating in closed chamber, there is air draft created and due to this there is change in temperature. How to estimate this change in temperature due to air </a:t>
            </a:r>
            <a:r>
              <a:rPr lang="en-IN" sz="2000" dirty="0" smtClean="0"/>
              <a:t>draft.</a:t>
            </a:r>
            <a:endParaRPr lang="en-IN" sz="2000" dirty="0"/>
          </a:p>
          <a:p>
            <a:endParaRPr lang="en-US" sz="3200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96606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WordArt 4" descr="White marble"/>
          <p:cNvSpPr>
            <a:spLocks noChangeArrowheads="1" noChangeShapeType="1" noTextEdit="1"/>
          </p:cNvSpPr>
          <p:nvPr/>
        </p:nvSpPr>
        <p:spPr bwMode="auto">
          <a:xfrm>
            <a:off x="304800" y="2209800"/>
            <a:ext cx="7239000" cy="2400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/>
            <a:r>
              <a:rPr lang="en-US" sz="3600" kern="10" dirty="0" smtClean="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 Rounded MT Bold"/>
              </a:rPr>
              <a:t>   THANK </a:t>
            </a:r>
            <a:r>
              <a:rPr lang="en-US" sz="3600" kern="10" dirty="0">
                <a:ln w="9525">
                  <a:round/>
                  <a:headEnd/>
                  <a:tailEnd/>
                </a:ln>
                <a:blipFill dpi="0" rotWithShape="0">
                  <a:blip r:embed="rId3"/>
                  <a:srcRect/>
                  <a:tile tx="0" ty="0" sx="100000" sy="100000" flip="none" algn="tl"/>
                </a:blipFill>
                <a:latin typeface="Arial Rounded MT Bold"/>
              </a:rPr>
              <a:t>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RDA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ERDA</Template>
  <TotalTime>1868</TotalTime>
  <Words>416</Words>
  <Application>Microsoft Office PowerPoint</Application>
  <PresentationFormat>On-screen Show (4:3)</PresentationFormat>
  <Paragraphs>79</Paragraphs>
  <Slides>7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ERDA</vt:lpstr>
      <vt:lpstr>Picture</vt:lpstr>
      <vt:lpstr>Developing an Isothermal Testing Chamber Facility</vt:lpstr>
      <vt:lpstr>INTRODUCTION</vt:lpstr>
      <vt:lpstr>Slide 3</vt:lpstr>
      <vt:lpstr>Slide 4</vt:lpstr>
      <vt:lpstr>Slide 5</vt:lpstr>
      <vt:lpstr>Slide 6</vt:lpstr>
      <vt:lpstr>Slide 7</vt:lpstr>
    </vt:vector>
  </TitlesOfParts>
  <Company>ERDA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LINE SHORT CIRCUIT TEST FACILITY  FOR  LT SWITCHGEAR &amp; CONTROLGEAR AND DISTRIBUTION TRANSFORMER</dc:title>
  <dc:creator>MANOJ PANCHAL</dc:creator>
  <cp:lastModifiedBy>OIA1</cp:lastModifiedBy>
  <cp:revision>240</cp:revision>
  <dcterms:created xsi:type="dcterms:W3CDTF">2001-01-11T11:09:02Z</dcterms:created>
  <dcterms:modified xsi:type="dcterms:W3CDTF">2020-10-11T07:39:32Z</dcterms:modified>
</cp:coreProperties>
</file>